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0" r:id="rId3"/>
    <p:sldId id="286" r:id="rId4"/>
    <p:sldId id="294" r:id="rId5"/>
    <p:sldId id="297" r:id="rId6"/>
    <p:sldId id="295" r:id="rId7"/>
    <p:sldId id="298" r:id="rId8"/>
    <p:sldId id="302" r:id="rId9"/>
    <p:sldId id="296" r:id="rId10"/>
    <p:sldId id="267" r:id="rId11"/>
    <p:sldId id="303" r:id="rId12"/>
    <p:sldId id="274" r:id="rId13"/>
    <p:sldId id="268" r:id="rId14"/>
    <p:sldId id="304" r:id="rId15"/>
    <p:sldId id="276" r:id="rId16"/>
    <p:sldId id="318" r:id="rId17"/>
    <p:sldId id="317" r:id="rId1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29" autoAdjust="0"/>
    <p:restoredTop sz="94660"/>
  </p:normalViewPr>
  <p:slideViewPr>
    <p:cSldViewPr>
      <p:cViewPr varScale="1">
        <p:scale>
          <a:sx n="74" d="100"/>
          <a:sy n="74" d="100"/>
        </p:scale>
        <p:origin x="11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94D4-BA80-4740-BB12-92DF5AFA6863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5F99-6EB7-48CE-963F-FAA5C0BD47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94D4-BA80-4740-BB12-92DF5AFA6863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5F99-6EB7-48CE-963F-FAA5C0BD47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94D4-BA80-4740-BB12-92DF5AFA6863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5F99-6EB7-48CE-963F-FAA5C0BD47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94D4-BA80-4740-BB12-92DF5AFA6863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5F99-6EB7-48CE-963F-FAA5C0BD47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16A5-21F1-458B-B6F2-7D01BD78A7F6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28A62-B8EA-4553-9655-8BFC318BDB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94D4-BA80-4740-BB12-92DF5AFA6863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5F99-6EB7-48CE-963F-FAA5C0BD47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94D4-BA80-4740-BB12-92DF5AFA6863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5F99-6EB7-48CE-963F-FAA5C0BD47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94D4-BA80-4740-BB12-92DF5AFA6863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5F99-6EB7-48CE-963F-FAA5C0BD47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94D4-BA80-4740-BB12-92DF5AFA6863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5F99-6EB7-48CE-963F-FAA5C0BD47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94D4-BA80-4740-BB12-92DF5AFA6863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5F99-6EB7-48CE-963F-FAA5C0BD47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94D4-BA80-4740-BB12-92DF5AFA6863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5F99-6EB7-48CE-963F-FAA5C0BD47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694D4-BA80-4740-BB12-92DF5AFA6863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15F99-6EB7-48CE-963F-FAA5C0BD47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694D4-BA80-4740-BB12-92DF5AFA6863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15F99-6EB7-48CE-963F-FAA5C0BD47AF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 descr="244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0"/>
            <a:ext cx="9113469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316A5-21F1-458B-B6F2-7D01BD78A7F6}" type="datetimeFigureOut">
              <a:rPr lang="ru-RU" smtClean="0"/>
              <a:t>05.06.2018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28A62-B8EA-4553-9655-8BFC318BDB96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 descr="2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809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komiinform.ru/news/160701/" TargetMode="External"/><Relationship Id="rId2" Type="http://schemas.openxmlformats.org/officeDocument/2006/relationships/hyperlink" Target="mailto:talant@krags.ru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talant.usite.pro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pigulina@mail.ru" TargetMode="External"/><Relationship Id="rId2" Type="http://schemas.openxmlformats.org/officeDocument/2006/relationships/hyperlink" Target="mailto:talant@krags.ru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tlas100.ru/" TargetMode="Externa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980728"/>
            <a:ext cx="5108443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4400" b="1" i="1" dirty="0" smtClean="0"/>
              <a:t>Малая академия управленческого </a:t>
            </a:r>
          </a:p>
          <a:p>
            <a:pPr algn="ctr">
              <a:spcBef>
                <a:spcPct val="0"/>
              </a:spcBef>
            </a:pPr>
            <a:r>
              <a:rPr lang="ru-RU" sz="4400" b="1" i="1" dirty="0"/>
              <a:t>м</a:t>
            </a:r>
            <a:r>
              <a:rPr lang="ru-RU" sz="4400" b="1" i="1" dirty="0" smtClean="0"/>
              <a:t>астерства</a:t>
            </a:r>
            <a:r>
              <a:rPr lang="ru-RU" sz="4800" b="1" i="1" dirty="0" smtClean="0"/>
              <a:t> </a:t>
            </a:r>
            <a:endParaRPr lang="ru-RU" altLang="ru-RU" sz="4800" b="1" i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5567441" y="144064"/>
            <a:ext cx="8546" cy="107677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5598993" y="205171"/>
            <a:ext cx="34164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Научно-образовательный центр «Управление талантами»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C:\Users\user\Desktop\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887" y="-115270"/>
            <a:ext cx="1259632" cy="18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Прямоугольник 8"/>
          <p:cNvSpPr/>
          <p:nvPr/>
        </p:nvSpPr>
        <p:spPr>
          <a:xfrm>
            <a:off x="323528" y="150615"/>
            <a:ext cx="56900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ГОУ ВО «Коми республиканская академия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Times New Roman" panose="02020603050405020304" pitchFamily="18" charset="0"/>
              </a:rPr>
              <a:t> государственной службы и управления»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760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31703"/>
            <a:ext cx="5781328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Учебный план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9863760"/>
              </p:ext>
            </p:extLst>
          </p:nvPr>
        </p:nvGraphicFramePr>
        <p:xfrm>
          <a:off x="179511" y="1417638"/>
          <a:ext cx="8712970" cy="4288144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857187"/>
                <a:gridCol w="4391279"/>
                <a:gridCol w="1715341"/>
                <a:gridCol w="1749163"/>
              </a:tblGrid>
              <a:tr h="83671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учебной </a:t>
                      </a:r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дисциплины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Лекции</a:t>
                      </a:r>
                      <a:endParaRPr lang="ru-RU" sz="1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Практические занятия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дисциплины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8866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74625" indent="0" algn="l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</a:t>
                      </a:r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предпринимательской деятельности теория и практические занятия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91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Тренинговая</a:t>
                      </a:r>
                      <a:r>
                        <a:rPr lang="ru-RU" sz="19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программа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Навыки</a:t>
                      </a:r>
                      <a:r>
                        <a:rPr lang="ru-RU" sz="1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предпринимателя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27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Командообразование 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27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</a:t>
                      </a:r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конфликтами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84477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92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6516216" y="116632"/>
            <a:ext cx="2952328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81" y="-99392"/>
            <a:ext cx="9036496" cy="1143000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дополнительной общеобразовательной программе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Я-предприниматель»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1481" y="1011905"/>
            <a:ext cx="8666983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подготовка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самостоятельной социально-трудовой жизнедеятельности, развитие у учащихся  потребности в наилучшем выполнении своих социально-экономических функций в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обществе, выявление предпринимательских способностей.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учебной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программы: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предпринимательских знаний, умений, навыков, необходимых для успешной интеграции в социальную среду, определения старшеклассниками своего места в структуре занятости,  в формировании свободного человека – творческой личности, умеющей прогнозировать, планировать свою деятельность, оценивать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содержание и результаты с позиции экономической целесообразности и результативности, гуманного отношения к окружающему миру.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Развивающая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развитие  современного экономического мышления, экономической культуры, гуманитарной культуры, культуры проектирования,  способствующих эффективности предпринимательской, управленческой, исполнительской деятельности в новых условиях хозяйствования.</a:t>
            </a:r>
          </a:p>
          <a:p>
            <a:pPr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функция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обеспечение способности учащихся, готовности, желания создавать новые источники ресурсов для развития экономики страны и обеспечения достойного существования как для себя лично, так и для других членов общества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44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80528" y="413839"/>
            <a:ext cx="7087816" cy="1470025"/>
          </a:xfrm>
        </p:spPr>
        <p:txBody>
          <a:bodyPr>
            <a:normAutofit/>
          </a:bodyPr>
          <a:lstStyle/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«Финансовый калейдоскоп»</a:t>
            </a:r>
            <a:endParaRPr lang="en-US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468560" y="234416"/>
            <a:ext cx="7920880" cy="132237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Дополнительная общеобразовательная программа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611560" y="1556792"/>
            <a:ext cx="7632848" cy="5301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12788" algn="l"/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Возраст-от 14 до 17 лет</a:t>
            </a:r>
          </a:p>
          <a:p>
            <a:pPr marL="712788" algn="l"/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– от 12 до 15 чел.</a:t>
            </a:r>
          </a:p>
          <a:p>
            <a:pPr marL="712788" algn="l"/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дней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дней</a:t>
            </a:r>
          </a:p>
          <a:p>
            <a:pPr algn="l"/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Распорядок дня:</a:t>
            </a:r>
          </a:p>
          <a:p>
            <a:pPr algn="l">
              <a:lnSpc>
                <a:spcPct val="120000"/>
              </a:lnSpc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09:30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09:45- </a:t>
            </a:r>
            <a:r>
              <a:rPr lang="ru-R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планинг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(пятиминутка)</a:t>
            </a:r>
          </a:p>
          <a:p>
            <a:pPr algn="l">
              <a:lnSpc>
                <a:spcPct val="120000"/>
              </a:lnSpc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09:50-11:20 - занятия  по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учебному плану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11:20-11:50 - кофе-тайм</a:t>
            </a:r>
          </a:p>
          <a:p>
            <a:pPr algn="l">
              <a:lnSpc>
                <a:spcPct val="120000"/>
              </a:lnSpc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11:50-13:20- занятия по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учебному плану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13:20-14:00 - обед</a:t>
            </a:r>
          </a:p>
          <a:p>
            <a:pPr algn="l">
              <a:lnSpc>
                <a:spcPct val="120000"/>
              </a:lnSpc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14:00-16:00 - практические, проектные, творческие занятия по закреплению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изученного,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и деловые встречи</a:t>
            </a:r>
          </a:p>
          <a:p>
            <a:pPr algn="l">
              <a:lnSpc>
                <a:spcPct val="120000"/>
              </a:lnSpc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16:00-16:30 – подведение итогов дня</a:t>
            </a:r>
          </a:p>
          <a:p>
            <a:pPr>
              <a:lnSpc>
                <a:spcPct val="120000"/>
              </a:lnSpc>
            </a:pPr>
            <a:r>
              <a:rPr lang="ru-RU" sz="23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программы: </a:t>
            </a:r>
            <a:r>
              <a:rPr lang="ru-RU" sz="23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3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рублей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200" dirty="0"/>
          </a:p>
          <a:p>
            <a:r>
              <a:rPr lang="ru-RU" sz="3100" dirty="0" smtClean="0"/>
              <a:t> </a:t>
            </a: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323391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31703"/>
            <a:ext cx="5781328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Учебный план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4541656"/>
              </p:ext>
            </p:extLst>
          </p:nvPr>
        </p:nvGraphicFramePr>
        <p:xfrm>
          <a:off x="179511" y="1417638"/>
          <a:ext cx="8784977" cy="387088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864271"/>
                <a:gridCol w="4427570"/>
                <a:gridCol w="1729517"/>
                <a:gridCol w="1763619"/>
              </a:tblGrid>
              <a:tr h="83671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учебной </a:t>
                      </a:r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дисциплины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Лекции</a:t>
                      </a:r>
                      <a:endParaRPr lang="ru-RU" sz="1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Практические занятия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дисциплины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722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</a:t>
                      </a:r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финансовой грамотности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91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Тренинговая</a:t>
                      </a:r>
                      <a:r>
                        <a:rPr lang="ru-RU" sz="19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программа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27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Командообразование 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27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</a:t>
                      </a:r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конфликтами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27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2.4.</a:t>
                      </a:r>
                      <a:endParaRPr lang="ru-RU" sz="19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Публичные выступления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84477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6166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6516216" y="116632"/>
            <a:ext cx="2952328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70420"/>
            <a:ext cx="8352928" cy="114300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дополнительной общеобразовательной программе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«Финансовый калейдоскоп»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592796"/>
            <a:ext cx="7704856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разумного финансового поведения при принятии обоснованных решений по отношению к личным финансам и повышение эффективности защиты их прав как потребителей финансовых услуг.</a:t>
            </a:r>
          </a:p>
          <a:p>
            <a:pPr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 задачами являются: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 формирование базовых знаний о потреблении и потребителях, об общих принципах управления доходами и расходами семейного бюджета, свойствах и функциях денег;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вести элементарный учёт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расходов личных финансов, навыков планирования семейного бюджета;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формирование у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понимания необходимости долгосрочного финансового планирования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4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24283"/>
            <a:ext cx="7704856" cy="621759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зачисления в летнюю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школу необходимо подать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4725144"/>
            <a:ext cx="7632848" cy="20425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на обработку персональных данных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Копию чека об оплате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нам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talant@krags.ru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мы вам отпр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 бланки.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59530"/>
            <a:ext cx="6408712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20663" algn="just">
              <a:lnSpc>
                <a:spcPct val="12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иногородних учащихся по заявке может быть предоставлено койко-место в общежитии Академии под наблюдением воспитателя (сотрудника Академии).</a:t>
            </a:r>
          </a:p>
          <a:p>
            <a:pPr indent="220663" algn="just">
              <a:lnSpc>
                <a:spcPct val="120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Дополнительно о деятельности Академии в области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профориентационной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работы и обучения старшеклассников основам финансовой грамотности и предпринимательской деятельности можно узнать из информации по следующим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ссылкам: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0663" algn="just">
              <a:lnSpc>
                <a:spcPct val="120000"/>
              </a:lnSpc>
              <a:spcAft>
                <a:spcPts val="0"/>
              </a:spcAft>
            </a:pPr>
            <a:r>
              <a:rPr lang="ru-RU" sz="20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ru-RU" sz="20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://komiinform.ru/news/160701/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0663" algn="just">
              <a:lnSpc>
                <a:spcPct val="120000"/>
              </a:lnSpc>
              <a:spcAft>
                <a:spcPts val="0"/>
              </a:spcAft>
            </a:pPr>
            <a:r>
              <a:rPr lang="ru-RU" sz="2000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</a:t>
            </a:r>
            <a:r>
              <a:rPr lang="ru-RU" sz="20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://talant.usite.pro/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01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5" y="116632"/>
            <a:ext cx="6429400" cy="42292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Наши контакты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876" y="751525"/>
            <a:ext cx="7128792" cy="2677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ГОУ ВО «Коми республиканская академия государственной службы и управления»</a:t>
            </a:r>
          </a:p>
          <a:p>
            <a:pPr marL="0" indent="0">
              <a:buNone/>
            </a:pP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дополнительного профессионального образования и управленческого консалтинга</a:t>
            </a:r>
          </a:p>
          <a:p>
            <a:pPr marL="0" indent="0">
              <a:buNone/>
            </a:pP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4251132"/>
            <a:ext cx="87129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Сыктывкар, ул. Коммунистическая 11,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218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8 (8212) 302-780 (доб. 127, 173)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talant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@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krags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ru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apigulina@mail.ru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876" y="3516900"/>
            <a:ext cx="90981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Научно-образовательный центр «Управление талантами»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5733256"/>
            <a:ext cx="92421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центра – Пигулина Альбина Хакимовна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Центра – Иштуганова Виктория Риннатовна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88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988840"/>
            <a:ext cx="8640960" cy="4713387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Шаг в будущее»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2-14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июля)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Школьный патент»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(2-14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июля)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Я-предприниматель»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13-25 августа)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Финансовый калейдоскоп» (13-25 августа)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540568" y="116632"/>
            <a:ext cx="8280920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Дополнительные</a:t>
            </a:r>
          </a:p>
          <a:p>
            <a:r>
              <a:rPr lang="ru-RU" sz="4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Общеобразовательные</a:t>
            </a:r>
          </a:p>
          <a:p>
            <a:r>
              <a:rPr lang="ru-RU" sz="41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программы</a:t>
            </a:r>
            <a:endParaRPr lang="en-US" sz="41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682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474404"/>
            <a:ext cx="5328592" cy="864096"/>
          </a:xfrm>
        </p:spPr>
        <p:txBody>
          <a:bodyPr/>
          <a:lstStyle/>
          <a:p>
            <a:pPr algn="l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«Шаг  в  будущее»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1268760"/>
            <a:ext cx="4752528" cy="57606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</a:rPr>
              <a:t>Со 2 по 14 июля 2018 года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179512" y="1556792"/>
            <a:ext cx="8784976" cy="4968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3663" indent="-93663" algn="l">
              <a:lnSpc>
                <a:spcPct val="120000"/>
              </a:lnSpc>
            </a:pPr>
            <a:r>
              <a:rPr lang="ru-RU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от 14 до 17 лет</a:t>
            </a:r>
          </a:p>
          <a:p>
            <a:pPr marL="93663" indent="-93663" algn="l">
              <a:lnSpc>
                <a:spcPct val="120000"/>
              </a:lnSpc>
            </a:pPr>
            <a:r>
              <a:rPr lang="ru-RU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детей –15 - 20 человек.</a:t>
            </a:r>
          </a:p>
          <a:p>
            <a:pPr marL="93663" indent="-93663" algn="l">
              <a:lnSpc>
                <a:spcPct val="120000"/>
              </a:lnSpc>
            </a:pPr>
            <a:r>
              <a:rPr lang="ru-RU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дней</a:t>
            </a:r>
            <a:r>
              <a:rPr lang="ru-RU" sz="6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дней</a:t>
            </a:r>
          </a:p>
          <a:p>
            <a:pPr marL="363538" algn="l">
              <a:lnSpc>
                <a:spcPct val="120000"/>
              </a:lnSpc>
            </a:pPr>
            <a:r>
              <a:rPr lang="ru-RU" sz="63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Распорядок дня:</a:t>
            </a:r>
          </a:p>
          <a:p>
            <a:pPr marL="363538" algn="l">
              <a:lnSpc>
                <a:spcPct val="120000"/>
              </a:lnSpc>
            </a:pPr>
            <a:r>
              <a:rPr lang="ru-RU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09:30 </a:t>
            </a:r>
            <a:r>
              <a:rPr lang="ru-RU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- 09:45 - планинг (пятиминутка)</a:t>
            </a:r>
          </a:p>
          <a:p>
            <a:pPr marL="363538" algn="l">
              <a:lnSpc>
                <a:spcPct val="120000"/>
              </a:lnSpc>
            </a:pPr>
            <a:r>
              <a:rPr lang="ru-RU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09:50 - 11:20 - занятия  по </a:t>
            </a:r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учебному </a:t>
            </a:r>
            <a:r>
              <a:rPr lang="ru-RU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</a:t>
            </a:r>
          </a:p>
          <a:p>
            <a:pPr marL="363538" algn="l">
              <a:lnSpc>
                <a:spcPct val="120000"/>
              </a:lnSpc>
            </a:pPr>
            <a:r>
              <a:rPr lang="ru-RU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11:20 - 11:50 - кофе-тайм</a:t>
            </a:r>
          </a:p>
          <a:p>
            <a:pPr marL="363538" algn="l">
              <a:lnSpc>
                <a:spcPct val="120000"/>
              </a:lnSpc>
            </a:pPr>
            <a:r>
              <a:rPr lang="ru-RU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11:50 -13:20 - занятия по </a:t>
            </a:r>
            <a:r>
              <a:rPr lang="ru-RU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учебному </a:t>
            </a:r>
            <a:r>
              <a:rPr lang="ru-RU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</a:t>
            </a:r>
          </a:p>
          <a:p>
            <a:pPr marL="363538" algn="l">
              <a:lnSpc>
                <a:spcPct val="120000"/>
              </a:lnSpc>
            </a:pPr>
            <a:r>
              <a:rPr lang="ru-RU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13:20 - 14:00 - обед</a:t>
            </a:r>
          </a:p>
          <a:p>
            <a:pPr marL="363538" algn="l">
              <a:lnSpc>
                <a:spcPct val="120000"/>
              </a:lnSpc>
            </a:pPr>
            <a:r>
              <a:rPr lang="ru-RU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14:00 - 16:00 - практические, проектные, творческие занятия по закреплению </a:t>
            </a:r>
            <a:r>
              <a:rPr lang="ru-RU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изученного, </a:t>
            </a:r>
            <a:r>
              <a:rPr lang="ru-RU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и деловые встречи</a:t>
            </a:r>
          </a:p>
          <a:p>
            <a:pPr marL="363538" algn="l">
              <a:lnSpc>
                <a:spcPct val="120000"/>
              </a:lnSpc>
            </a:pPr>
            <a:r>
              <a:rPr lang="ru-RU" sz="6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16:00 - 16:30 – подведение итогов дня</a:t>
            </a:r>
          </a:p>
          <a:p>
            <a:pPr marL="363538" algn="l">
              <a:lnSpc>
                <a:spcPct val="120000"/>
              </a:lnSpc>
            </a:pPr>
            <a:endParaRPr lang="ru-RU" sz="6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algn="l">
              <a:lnSpc>
                <a:spcPct val="120000"/>
              </a:lnSpc>
            </a:pPr>
            <a:r>
              <a:rPr lang="ru-RU" sz="6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ПРОГРАММЫ – </a:t>
            </a:r>
            <a:r>
              <a:rPr lang="ru-RU" sz="6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6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рублей</a:t>
            </a:r>
          </a:p>
          <a:p>
            <a:pPr algn="l">
              <a:lnSpc>
                <a:spcPct val="120000"/>
              </a:lnSpc>
            </a:pPr>
            <a:endParaRPr lang="ru-RU" sz="2200" b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3100" dirty="0" smtClean="0"/>
              <a:t> </a:t>
            </a:r>
            <a:endParaRPr lang="ru-RU" sz="31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0598" y="100714"/>
            <a:ext cx="7826660" cy="118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400" dirty="0" smtClean="0">
                <a:solidFill>
                  <a:srgbClr val="C00000"/>
                </a:solidFill>
              </a:rPr>
              <a:t>Дополнительная общеобразовательная программа</a:t>
            </a:r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413" y="12122"/>
            <a:ext cx="3061517" cy="3005209"/>
          </a:xfrm>
          <a:prstGeom prst="ellipse">
            <a:avLst/>
          </a:prstGeom>
          <a:ln w="3175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99" t="7065" r="9669" b="22288"/>
          <a:stretch/>
        </p:blipFill>
        <p:spPr>
          <a:xfrm>
            <a:off x="6387843" y="5155820"/>
            <a:ext cx="2053571" cy="167638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678" y="2808013"/>
            <a:ext cx="3142810" cy="173043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935597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5781328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Учебный план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598685"/>
              </p:ext>
            </p:extLst>
          </p:nvPr>
        </p:nvGraphicFramePr>
        <p:xfrm>
          <a:off x="251520" y="1772816"/>
          <a:ext cx="8783958" cy="415901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864170"/>
                <a:gridCol w="4680446"/>
                <a:gridCol w="1512168"/>
                <a:gridCol w="1727174"/>
              </a:tblGrid>
              <a:tr h="83671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учебной </a:t>
                      </a:r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дисциплины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Лекции</a:t>
                      </a:r>
                      <a:endParaRPr lang="ru-RU" sz="1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Практические занятия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дисциплины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722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 профессионального выбора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27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проектами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91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Тренинговая</a:t>
                      </a:r>
                      <a:r>
                        <a:rPr lang="ru-RU" sz="19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программа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27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Психология профессии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27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Публичные выступления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27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Лидерство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3985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                      ВСЕГО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165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6516216" y="116632"/>
            <a:ext cx="2952328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1143000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дополнительной общеобразовательной программе «Шаг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будущее»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3492" y="1152509"/>
            <a:ext cx="8840996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8163" algn="just"/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профориентации не определить, кем быть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будущем, а лишь подвести к взвешенному, самостоятельному выбору профессиональной деятельности, сформировать психологическую готовность к профессиональному самоопределению. Поэтому целью 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профориентационного лагеря 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создание условий для успешной профориентации подростков, быстрой и успешной адаптации на рынке труда, а также формирование способностей соотносить свои индивидуально-психологические особенности и возможности с требованиями выбираемой профессии.</a:t>
            </a:r>
            <a:r>
              <a:rPr lang="ru-R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7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38163" algn="just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Атлас новых профессий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 это альманах перспективных отраслей и профессий на ближайшие 15–20 лет. Он поможет понять, какие отрасли будут активно развиваться, какие в них будут рождаться новые технологии, продукты, практики управления и какие новые специалисты потребуются работодателям.</a:t>
            </a:r>
          </a:p>
          <a:p>
            <a:pPr indent="538163" algn="just"/>
            <a:r>
              <a:rPr lang="ru-R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Задачами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профориентационной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школы являются</a:t>
            </a: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информации о мире профессий и профессиональной ориентации;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учащихся с природными задатками человека и условиями для развития их в способности;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личностному развитию учащихся;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природных задатков и трансформации их в способности;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актуальностью в потребности профессий на рынке труда;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 с учащимися выявить последствия ошибки в выборе профессии;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выработке навыков самопрезентации как залога начала успешной трудовой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376398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5464" y="358774"/>
            <a:ext cx="6156176" cy="909985"/>
          </a:xfrm>
        </p:spPr>
        <p:txBody>
          <a:bodyPr/>
          <a:lstStyle/>
          <a:p>
            <a:pPr algn="l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«Школьный патент»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95310"/>
            <a:ext cx="6984776" cy="526929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rgbClr val="C00000"/>
                </a:solidFill>
              </a:rPr>
              <a:t>Дополнительная общеобразовательная программа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95536" y="980728"/>
            <a:ext cx="8064896" cy="5301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12788" algn="l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- 14 до 17 лет</a:t>
            </a:r>
          </a:p>
          <a:p>
            <a:pPr marL="712788" algn="l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детей – от 15 до 20 чел.</a:t>
            </a:r>
          </a:p>
          <a:p>
            <a:pPr marL="712788" algn="l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дней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дней</a:t>
            </a:r>
          </a:p>
          <a:p>
            <a:pPr algn="l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Распорядок дня:</a:t>
            </a:r>
          </a:p>
          <a:p>
            <a:pPr algn="l">
              <a:lnSpc>
                <a:spcPct val="120000"/>
              </a:lnSpc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09:30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09:45-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планинг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(пятиминутка)</a:t>
            </a:r>
          </a:p>
          <a:p>
            <a:pPr algn="l">
              <a:lnSpc>
                <a:spcPct val="120000"/>
              </a:lnSpc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09:50-11:20 -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учебному плану</a:t>
            </a:r>
          </a:p>
          <a:p>
            <a:pPr algn="l">
              <a:lnSpc>
                <a:spcPct val="120000"/>
              </a:lnSpc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11:20-11:50 - кофе-тайм</a:t>
            </a:r>
          </a:p>
          <a:p>
            <a:pPr algn="l">
              <a:lnSpc>
                <a:spcPct val="120000"/>
              </a:lnSpc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11:50-13:20-занятия по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учебному плану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13:20-14:00 - обед</a:t>
            </a:r>
          </a:p>
          <a:p>
            <a:pPr algn="l">
              <a:lnSpc>
                <a:spcPct val="120000"/>
              </a:lnSpc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14:00-16:00 - практические, проектные, творческие занятия по закреплению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изученного,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и деловые встречи</a:t>
            </a:r>
          </a:p>
          <a:p>
            <a:pPr algn="l">
              <a:lnSpc>
                <a:spcPct val="120000"/>
              </a:lnSpc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16:00-16:30 – подведение итогов дня</a:t>
            </a:r>
          </a:p>
          <a:p>
            <a:pPr algn="l">
              <a:lnSpc>
                <a:spcPct val="120000"/>
              </a:lnSpc>
            </a:pPr>
            <a:r>
              <a:rPr lang="ru-RU" sz="1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СТОИМОСТЬ </a:t>
            </a:r>
            <a:r>
              <a:rPr lang="ru-RU" sz="1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– </a:t>
            </a:r>
            <a:r>
              <a:rPr lang="ru-RU" sz="1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1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</a:t>
            </a:r>
            <a:r>
              <a:rPr lang="ru-RU" sz="1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83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31703"/>
            <a:ext cx="5781328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Учебный план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721585"/>
              </p:ext>
            </p:extLst>
          </p:nvPr>
        </p:nvGraphicFramePr>
        <p:xfrm>
          <a:off x="179512" y="1772816"/>
          <a:ext cx="8784977" cy="436378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864271"/>
                <a:gridCol w="4427570"/>
                <a:gridCol w="1729517"/>
                <a:gridCol w="1763619"/>
              </a:tblGrid>
              <a:tr h="83671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учебной </a:t>
                      </a:r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дисциплины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Лекции</a:t>
                      </a:r>
                      <a:endParaRPr lang="ru-RU" sz="19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Практические занятия</a:t>
                      </a:r>
                    </a:p>
                  </a:txBody>
                  <a:tcPr marL="9525" marR="9525" marT="9525" marB="0" anchor="ctr"/>
                </a:tc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дисциплины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722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1.1.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 в научно-исследовательскую</a:t>
                      </a:r>
                      <a:r>
                        <a:rPr lang="ru-RU" sz="19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деятельность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27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indent="93663" algn="l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проектами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191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indent="93663" algn="l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Тренинговая</a:t>
                      </a:r>
                      <a:r>
                        <a:rPr lang="ru-RU" sz="19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программа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7373">
                <a:tc gridSpan="4">
                  <a:txBody>
                    <a:bodyPr/>
                    <a:lstStyle/>
                    <a:p>
                      <a:pPr algn="ctr" fontAlgn="ctr"/>
                      <a:endParaRPr lang="ru-RU" sz="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B w="9525" cap="flat" cmpd="sng" algn="ctr">
                      <a:noFill/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93663" algn="l" fontAlgn="ctr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63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indent="93663" algn="l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конфликтами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9525" cap="flat" cmpd="sng" algn="ctr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9525" cap="flat" cmpd="sng" algn="ctr">
                      <a:noFill/>
                      <a:prstDash val="solid"/>
                    </a:lnT>
                  </a:tcPr>
                </a:tc>
              </a:tr>
              <a:tr h="3327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indent="93663" algn="l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Публичные выступления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27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2.3.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indent="93663" algn="l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Лидерство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84477"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9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28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6516216" y="116632"/>
            <a:ext cx="2952328" cy="295232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324528" cy="908720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дополнительной общеобразовательной программе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«Школьный патент»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025352"/>
            <a:ext cx="806489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806450" algn="just"/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Лекции: в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в проектную деятельность; стратегии управления успешностью; коммерциализация интеллектуальных, творческих и управленческих способностей; сферы карьерного роста; перспективные рынки и направления деятельности; правовые различия организационно-правовых форм организаций; защита прав на интеллектуальную собственность.</a:t>
            </a:r>
          </a:p>
          <a:p>
            <a:pPr marL="0" lvl="1" indent="806450" algn="just"/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806450" algn="just"/>
            <a:r>
              <a:rPr lang="ru-RU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исследования и разработки: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подготовки проекта в соответствующей сфере математики, информатики и науке о системах, физики и науке о космосе, химии и науке о материалах, биологии и науке о жизни, фундаментальных исследованиях для медицины сельскохозяйственных наук, науке о земле, гуманитарных и социальных наук, инженерных наук)</a:t>
            </a:r>
          </a:p>
          <a:p>
            <a:pPr algn="just"/>
            <a:endParaRPr lang="ru-RU" sz="19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806450" algn="just"/>
            <a:r>
              <a:rPr lang="ru-RU" sz="19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Разработки Инновации и бизнес-проектов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проекта в сфере социально-ориентированной и благотворительной деятельности 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(практические занятия)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1"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идей и получение школьного патента для реализации свой идеи</a:t>
            </a:r>
          </a:p>
        </p:txBody>
      </p:sp>
    </p:spTree>
    <p:extLst>
      <p:ext uri="{BB962C8B-B14F-4D97-AF65-F5344CB8AC3E}">
        <p14:creationId xmlns:p14="http://schemas.microsoft.com/office/powerpoint/2010/main" val="26339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24544" y="223366"/>
            <a:ext cx="7772400" cy="1016727"/>
          </a:xfrm>
        </p:spPr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«Я-предприниматель»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2" y="24732"/>
            <a:ext cx="7433574" cy="110001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Дополнительная общеобразовательная программа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611560" y="1816608"/>
            <a:ext cx="8424936" cy="550685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- 14 до 17 лет</a:t>
            </a:r>
          </a:p>
          <a:p>
            <a:pPr algn="l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детей – 15 - 20 чел</a:t>
            </a:r>
          </a:p>
          <a:p>
            <a:pPr algn="l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дней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дней</a:t>
            </a:r>
          </a:p>
          <a:p>
            <a:pPr algn="l"/>
            <a:r>
              <a:rPr lang="ru-RU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Распорядок дня:</a:t>
            </a:r>
          </a:p>
          <a:p>
            <a:pPr algn="l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09:30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09:45- планинг (пятиминутка)</a:t>
            </a:r>
          </a:p>
          <a:p>
            <a:pPr algn="l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09:50-11:20 - занятия  по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учебному плану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11:20-11:50 - кофе-тайм</a:t>
            </a:r>
          </a:p>
          <a:p>
            <a:pPr algn="l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11:50-13:20- занятия по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учебному плану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13:20-14:00 - обед</a:t>
            </a:r>
          </a:p>
          <a:p>
            <a:pPr algn="l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14:00-16:00 - практические, проектные, творческие занятия по закреплению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изученного, экскурсии и деловые встречи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16:00-16:30 – подведение итогов дня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9512" y="922200"/>
            <a:ext cx="6400800" cy="550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rgbClr val="C00000"/>
                </a:solidFill>
              </a:rPr>
              <a:t>с 13 по 25 августа 2018 года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52618" y="6021288"/>
            <a:ext cx="8424936" cy="550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Стоимость программы –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рублей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581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11204</TotalTime>
  <Words>1151</Words>
  <Application>Microsoft Office PowerPoint</Application>
  <PresentationFormat>Экран (4:3)</PresentationFormat>
  <Paragraphs>257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Тема Office</vt:lpstr>
      <vt:lpstr>Специальное оформление</vt:lpstr>
      <vt:lpstr>Презентация PowerPoint</vt:lpstr>
      <vt:lpstr>Презентация PowerPoint</vt:lpstr>
      <vt:lpstr>«Шаг  в  будущее»</vt:lpstr>
      <vt:lpstr>Учебный план</vt:lpstr>
      <vt:lpstr>Информация о  дополнительной общеобразовательной программе «Шаг в будущее»</vt:lpstr>
      <vt:lpstr>«Школьный патент»</vt:lpstr>
      <vt:lpstr>Учебный план</vt:lpstr>
      <vt:lpstr>Информация о дополнительной общеобразовательной программе «Школьный патент»</vt:lpstr>
      <vt:lpstr>«Я-предприниматель»</vt:lpstr>
      <vt:lpstr>Учебный план</vt:lpstr>
      <vt:lpstr>Информация о дополнительной общеобразовательной программе «Я-предприниматель»</vt:lpstr>
      <vt:lpstr>«Финансовый калейдоскоп»</vt:lpstr>
      <vt:lpstr>Учебный план</vt:lpstr>
      <vt:lpstr>Информация о дополнительной общеобразовательной программе «Финансовый калейдоскоп»</vt:lpstr>
      <vt:lpstr>Для зачисления в летнюю школу необходимо подать:</vt:lpstr>
      <vt:lpstr>Наши контакты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Admin</dc:creator>
  <cp:lastModifiedBy>User</cp:lastModifiedBy>
  <cp:revision>111</cp:revision>
  <cp:lastPrinted>2017-11-27T08:37:35Z</cp:lastPrinted>
  <dcterms:created xsi:type="dcterms:W3CDTF">2011-11-28T19:44:49Z</dcterms:created>
  <dcterms:modified xsi:type="dcterms:W3CDTF">2018-06-07T13:47:38Z</dcterms:modified>
</cp:coreProperties>
</file>