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77" r:id="rId2"/>
    <p:sldId id="868" r:id="rId3"/>
    <p:sldId id="869" r:id="rId4"/>
    <p:sldId id="870" r:id="rId5"/>
    <p:sldId id="873" r:id="rId6"/>
    <p:sldId id="871" r:id="rId7"/>
    <p:sldId id="872" r:id="rId8"/>
    <p:sldId id="696" r:id="rId9"/>
    <p:sldId id="701" r:id="rId10"/>
    <p:sldId id="703" r:id="rId11"/>
    <p:sldId id="702" r:id="rId12"/>
    <p:sldId id="729" r:id="rId13"/>
    <p:sldId id="792" r:id="rId14"/>
    <p:sldId id="793" r:id="rId15"/>
    <p:sldId id="794" r:id="rId16"/>
    <p:sldId id="796" r:id="rId17"/>
    <p:sldId id="797" r:id="rId18"/>
    <p:sldId id="801" r:id="rId19"/>
    <p:sldId id="802" r:id="rId20"/>
    <p:sldId id="734" r:id="rId21"/>
    <p:sldId id="732" r:id="rId22"/>
    <p:sldId id="799" r:id="rId23"/>
    <p:sldId id="800" r:id="rId24"/>
    <p:sldId id="804" r:id="rId25"/>
    <p:sldId id="803" r:id="rId26"/>
    <p:sldId id="730" r:id="rId27"/>
    <p:sldId id="731" r:id="rId28"/>
    <p:sldId id="733" r:id="rId29"/>
    <p:sldId id="735" r:id="rId30"/>
    <p:sldId id="736" r:id="rId31"/>
    <p:sldId id="737" r:id="rId32"/>
  </p:sldIdLst>
  <p:sldSz cx="12192000" cy="6858000"/>
  <p:notesSz cx="6858000" cy="9144000"/>
  <p:defaultTextStyle>
    <a:defPPr>
      <a:defRPr lang="ru-RU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025"/>
    <a:srgbClr val="FF0000"/>
    <a:srgbClr val="58A436"/>
    <a:srgbClr val="408F1D"/>
    <a:srgbClr val="016774"/>
    <a:srgbClr val="438923"/>
    <a:srgbClr val="000000"/>
    <a:srgbClr val="1A92B3"/>
    <a:srgbClr val="1C8EB2"/>
    <a:srgbClr val="007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709" autoAdjust="0"/>
  </p:normalViewPr>
  <p:slideViewPr>
    <p:cSldViewPr>
      <p:cViewPr varScale="1">
        <p:scale>
          <a:sx n="74" d="100"/>
          <a:sy n="7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882" y="4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247594050743596E-2"/>
          <c:y val="4.08491347638733E-2"/>
          <c:w val="0.88834074357862802"/>
          <c:h val="0.69230566602323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'Спрос-продажи'!$A$5</c:f>
              <c:strCache>
                <c:ptCount val="1"/>
                <c:pt idx="0">
                  <c:v>Продукт 1</c:v>
                </c:pt>
              </c:strCache>
            </c:strRef>
          </c:tx>
          <c:spPr>
            <a:solidFill>
              <a:srgbClr val="E62B25"/>
            </a:solidFill>
            <a:ln>
              <a:noFill/>
            </a:ln>
            <a:effectLst/>
          </c:spPr>
          <c:invertIfNegative val="0"/>
          <c:cat>
            <c:multiLvlStrRef>
              <c:f>'Спрос-продажи'!$B$3:$O$4</c:f>
              <c:multiLvlStrCache>
                <c:ptCount val="14"/>
                <c:lvl>
                  <c:pt idx="0">
                    <c:v>спрос</c:v>
                  </c:pt>
                  <c:pt idx="1">
                    <c:v>продажи</c:v>
                  </c:pt>
                  <c:pt idx="3">
                    <c:v>спрос</c:v>
                  </c:pt>
                  <c:pt idx="4">
                    <c:v>продажи</c:v>
                  </c:pt>
                  <c:pt idx="6">
                    <c:v>спрос</c:v>
                  </c:pt>
                  <c:pt idx="7">
                    <c:v>продажи</c:v>
                  </c:pt>
                  <c:pt idx="9">
                    <c:v>спрос</c:v>
                  </c:pt>
                  <c:pt idx="10">
                    <c:v>продажи</c:v>
                  </c:pt>
                  <c:pt idx="12">
                    <c:v>спрос</c:v>
                  </c:pt>
                  <c:pt idx="13">
                    <c:v>продажи</c:v>
                  </c:pt>
                </c:lvl>
                <c:lvl>
                  <c:pt idx="0">
                    <c:v>период 1</c:v>
                  </c:pt>
                  <c:pt idx="3">
                    <c:v>период 2</c:v>
                  </c:pt>
                  <c:pt idx="6">
                    <c:v>период 3</c:v>
                  </c:pt>
                  <c:pt idx="9">
                    <c:v>период 4</c:v>
                  </c:pt>
                  <c:pt idx="12">
                    <c:v>период 5</c:v>
                  </c:pt>
                </c:lvl>
              </c:multiLvlStrCache>
            </c:multiLvlStrRef>
          </c:cat>
          <c:val>
            <c:numRef>
              <c:f>'Спрос-продажи'!$B$5:$O$5</c:f>
              <c:numCache>
                <c:formatCode>General</c:formatCode>
                <c:ptCount val="14"/>
                <c:pt idx="0">
                  <c:v>3452</c:v>
                </c:pt>
                <c:pt idx="1">
                  <c:v>3293</c:v>
                </c:pt>
                <c:pt idx="3">
                  <c:v>3038</c:v>
                </c:pt>
                <c:pt idx="4">
                  <c:v>2922</c:v>
                </c:pt>
                <c:pt idx="6">
                  <c:v>2057</c:v>
                </c:pt>
                <c:pt idx="7">
                  <c:v>2116</c:v>
                </c:pt>
                <c:pt idx="9">
                  <c:v>3706</c:v>
                </c:pt>
                <c:pt idx="10">
                  <c:v>3417</c:v>
                </c:pt>
                <c:pt idx="12">
                  <c:v>2660</c:v>
                </c:pt>
                <c:pt idx="13">
                  <c:v>2664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7-403E-8693-003CD05F9033}"/>
            </c:ext>
          </c:extLst>
        </c:ser>
        <c:ser>
          <c:idx val="1"/>
          <c:order val="1"/>
          <c:tx>
            <c:strRef>
              <c:f>'Спрос-продажи'!$A$6</c:f>
              <c:strCache>
                <c:ptCount val="1"/>
                <c:pt idx="0">
                  <c:v>Продукт 2</c:v>
                </c:pt>
              </c:strCache>
            </c:strRef>
          </c:tx>
          <c:spPr>
            <a:solidFill>
              <a:srgbClr val="921A1D"/>
            </a:solidFill>
            <a:ln>
              <a:noFill/>
            </a:ln>
            <a:effectLst/>
          </c:spPr>
          <c:invertIfNegative val="0"/>
          <c:cat>
            <c:multiLvlStrRef>
              <c:f>'Спрос-продажи'!$B$3:$O$4</c:f>
              <c:multiLvlStrCache>
                <c:ptCount val="14"/>
                <c:lvl>
                  <c:pt idx="0">
                    <c:v>спрос</c:v>
                  </c:pt>
                  <c:pt idx="1">
                    <c:v>продажи</c:v>
                  </c:pt>
                  <c:pt idx="3">
                    <c:v>спрос</c:v>
                  </c:pt>
                  <c:pt idx="4">
                    <c:v>продажи</c:v>
                  </c:pt>
                  <c:pt idx="6">
                    <c:v>спрос</c:v>
                  </c:pt>
                  <c:pt idx="7">
                    <c:v>продажи</c:v>
                  </c:pt>
                  <c:pt idx="9">
                    <c:v>спрос</c:v>
                  </c:pt>
                  <c:pt idx="10">
                    <c:v>продажи</c:v>
                  </c:pt>
                  <c:pt idx="12">
                    <c:v>спрос</c:v>
                  </c:pt>
                  <c:pt idx="13">
                    <c:v>продажи</c:v>
                  </c:pt>
                </c:lvl>
                <c:lvl>
                  <c:pt idx="0">
                    <c:v>период 1</c:v>
                  </c:pt>
                  <c:pt idx="3">
                    <c:v>период 2</c:v>
                  </c:pt>
                  <c:pt idx="6">
                    <c:v>период 3</c:v>
                  </c:pt>
                  <c:pt idx="9">
                    <c:v>период 4</c:v>
                  </c:pt>
                  <c:pt idx="12">
                    <c:v>период 5</c:v>
                  </c:pt>
                </c:lvl>
              </c:multiLvlStrCache>
            </c:multiLvlStrRef>
          </c:cat>
          <c:val>
            <c:numRef>
              <c:f>'Спрос-продажи'!$B$6:$O$6</c:f>
              <c:numCache>
                <c:formatCode>General</c:formatCode>
                <c:ptCount val="14"/>
                <c:pt idx="0">
                  <c:v>2787</c:v>
                </c:pt>
                <c:pt idx="1">
                  <c:v>2462</c:v>
                </c:pt>
                <c:pt idx="3">
                  <c:v>2446</c:v>
                </c:pt>
                <c:pt idx="4">
                  <c:v>2424</c:v>
                </c:pt>
                <c:pt idx="6">
                  <c:v>1113</c:v>
                </c:pt>
                <c:pt idx="7">
                  <c:v>1146</c:v>
                </c:pt>
                <c:pt idx="9">
                  <c:v>2618</c:v>
                </c:pt>
                <c:pt idx="10">
                  <c:v>2415</c:v>
                </c:pt>
                <c:pt idx="12">
                  <c:v>1413</c:v>
                </c:pt>
                <c:pt idx="13">
                  <c:v>1473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7-403E-8693-003CD05F9033}"/>
            </c:ext>
          </c:extLst>
        </c:ser>
        <c:ser>
          <c:idx val="2"/>
          <c:order val="2"/>
          <c:tx>
            <c:strRef>
              <c:f>'Спрос-продажи'!$A$7</c:f>
              <c:strCache>
                <c:ptCount val="1"/>
                <c:pt idx="0">
                  <c:v>Продукт 3</c:v>
                </c:pt>
              </c:strCache>
            </c:strRef>
          </c:tx>
          <c:spPr>
            <a:solidFill>
              <a:srgbClr val="E78E24"/>
            </a:solidFill>
            <a:ln>
              <a:noFill/>
            </a:ln>
            <a:effectLst/>
          </c:spPr>
          <c:invertIfNegative val="0"/>
          <c:cat>
            <c:multiLvlStrRef>
              <c:f>'Спрос-продажи'!$B$3:$O$4</c:f>
              <c:multiLvlStrCache>
                <c:ptCount val="14"/>
                <c:lvl>
                  <c:pt idx="0">
                    <c:v>спрос</c:v>
                  </c:pt>
                  <c:pt idx="1">
                    <c:v>продажи</c:v>
                  </c:pt>
                  <c:pt idx="3">
                    <c:v>спрос</c:v>
                  </c:pt>
                  <c:pt idx="4">
                    <c:v>продажи</c:v>
                  </c:pt>
                  <c:pt idx="6">
                    <c:v>спрос</c:v>
                  </c:pt>
                  <c:pt idx="7">
                    <c:v>продажи</c:v>
                  </c:pt>
                  <c:pt idx="9">
                    <c:v>спрос</c:v>
                  </c:pt>
                  <c:pt idx="10">
                    <c:v>продажи</c:v>
                  </c:pt>
                  <c:pt idx="12">
                    <c:v>спрос</c:v>
                  </c:pt>
                  <c:pt idx="13">
                    <c:v>продажи</c:v>
                  </c:pt>
                </c:lvl>
                <c:lvl>
                  <c:pt idx="0">
                    <c:v>период 1</c:v>
                  </c:pt>
                  <c:pt idx="3">
                    <c:v>период 2</c:v>
                  </c:pt>
                  <c:pt idx="6">
                    <c:v>период 3</c:v>
                  </c:pt>
                  <c:pt idx="9">
                    <c:v>период 4</c:v>
                  </c:pt>
                  <c:pt idx="12">
                    <c:v>период 5</c:v>
                  </c:pt>
                </c:lvl>
              </c:multiLvlStrCache>
            </c:multiLvlStrRef>
          </c:cat>
          <c:val>
            <c:numRef>
              <c:f>'Спрос-продажи'!$B$7:$O$7</c:f>
              <c:numCache>
                <c:formatCode>General</c:formatCode>
                <c:ptCount val="14"/>
                <c:pt idx="0">
                  <c:v>1020</c:v>
                </c:pt>
                <c:pt idx="1">
                  <c:v>1020</c:v>
                </c:pt>
                <c:pt idx="3">
                  <c:v>883</c:v>
                </c:pt>
                <c:pt idx="4">
                  <c:v>883</c:v>
                </c:pt>
                <c:pt idx="6">
                  <c:v>657</c:v>
                </c:pt>
                <c:pt idx="7">
                  <c:v>658</c:v>
                </c:pt>
                <c:pt idx="9">
                  <c:v>953</c:v>
                </c:pt>
                <c:pt idx="10">
                  <c:v>911</c:v>
                </c:pt>
                <c:pt idx="12">
                  <c:v>805</c:v>
                </c:pt>
                <c:pt idx="13">
                  <c:v>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67-403E-8693-003CD05F9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113448"/>
        <c:axId val="190107960"/>
      </c:barChart>
      <c:catAx>
        <c:axId val="19011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07960"/>
        <c:crosses val="autoZero"/>
        <c:auto val="1"/>
        <c:lblAlgn val="ctr"/>
        <c:lblOffset val="100"/>
        <c:noMultiLvlLbl val="0"/>
      </c:catAx>
      <c:valAx>
        <c:axId val="1901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1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Загрузка!$A$4</c:f>
              <c:strCache>
                <c:ptCount val="1"/>
                <c:pt idx="0">
                  <c:v>Станки</c:v>
                </c:pt>
              </c:strCache>
            </c:strRef>
          </c:tx>
          <c:spPr>
            <a:solidFill>
              <a:srgbClr val="921A1D"/>
            </a:solidFill>
            <a:ln>
              <a:noFill/>
            </a:ln>
            <a:effectLst/>
          </c:spPr>
          <c:invertIfNegative val="0"/>
          <c:cat>
            <c:strRef>
              <c:f>Загрузка!$B$3:$F$3</c:f>
              <c:strCache>
                <c:ptCount val="5"/>
                <c:pt idx="0">
                  <c:v>Период 1</c:v>
                </c:pt>
                <c:pt idx="1">
                  <c:v>Период 2</c:v>
                </c:pt>
                <c:pt idx="2">
                  <c:v>Период 3</c:v>
                </c:pt>
                <c:pt idx="3">
                  <c:v>Период 4</c:v>
                </c:pt>
                <c:pt idx="4">
                  <c:v>Период 5</c:v>
                </c:pt>
              </c:strCache>
            </c:strRef>
          </c:cat>
          <c:val>
            <c:numRef>
              <c:f>Загрузка!$B$4:$F$4</c:f>
              <c:numCache>
                <c:formatCode>0.0</c:formatCode>
                <c:ptCount val="5"/>
                <c:pt idx="0">
                  <c:v>92.903645833333329</c:v>
                </c:pt>
                <c:pt idx="1">
                  <c:v>93.424479166666657</c:v>
                </c:pt>
                <c:pt idx="2">
                  <c:v>47.344228804902947</c:v>
                </c:pt>
                <c:pt idx="3">
                  <c:v>96.180555555555543</c:v>
                </c:pt>
                <c:pt idx="4">
                  <c:v>55.975485188968342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7-4025-983A-54972A91CD7F}"/>
            </c:ext>
          </c:extLst>
        </c:ser>
        <c:ser>
          <c:idx val="1"/>
          <c:order val="1"/>
          <c:tx>
            <c:strRef>
              <c:f>Загрузка!$A$5</c:f>
              <c:strCache>
                <c:ptCount val="1"/>
                <c:pt idx="0">
                  <c:v>Сборщики</c:v>
                </c:pt>
              </c:strCache>
            </c:strRef>
          </c:tx>
          <c:spPr>
            <a:solidFill>
              <a:srgbClr val="E62B25"/>
            </a:solidFill>
            <a:ln>
              <a:noFill/>
            </a:ln>
            <a:effectLst/>
          </c:spPr>
          <c:invertIfNegative val="0"/>
          <c:cat>
            <c:strRef>
              <c:f>Загрузка!$B$3:$F$3</c:f>
              <c:strCache>
                <c:ptCount val="5"/>
                <c:pt idx="0">
                  <c:v>Период 1</c:v>
                </c:pt>
                <c:pt idx="1">
                  <c:v>Период 2</c:v>
                </c:pt>
                <c:pt idx="2">
                  <c:v>Период 3</c:v>
                </c:pt>
                <c:pt idx="3">
                  <c:v>Период 4</c:v>
                </c:pt>
                <c:pt idx="4">
                  <c:v>Период 5</c:v>
                </c:pt>
              </c:strCache>
            </c:strRef>
          </c:cat>
          <c:val>
            <c:numRef>
              <c:f>Загрузка!$B$5:$F$5</c:f>
              <c:numCache>
                <c:formatCode>0.0</c:formatCode>
                <c:ptCount val="5"/>
                <c:pt idx="0">
                  <c:v>98.304738562091472</c:v>
                </c:pt>
                <c:pt idx="1">
                  <c:v>98.28941993464052</c:v>
                </c:pt>
                <c:pt idx="2">
                  <c:v>77.250267094017104</c:v>
                </c:pt>
                <c:pt idx="3">
                  <c:v>99.040032679738573</c:v>
                </c:pt>
                <c:pt idx="4">
                  <c:v>89.903846153846146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D7-4025-983A-54972A91C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10704"/>
        <c:axId val="190114232"/>
      </c:barChart>
      <c:catAx>
        <c:axId val="19011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14232"/>
        <c:crosses val="autoZero"/>
        <c:auto val="1"/>
        <c:lblAlgn val="ctr"/>
        <c:lblOffset val="100"/>
        <c:noMultiLvlLbl val="0"/>
      </c:catAx>
      <c:valAx>
        <c:axId val="190114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1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'Выручка-прибыль'!$A$4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rgbClr val="921A1D"/>
            </a:solidFill>
            <a:ln>
              <a:noFill/>
            </a:ln>
            <a:effectLst/>
          </c:spPr>
          <c:invertIfNegative val="0"/>
          <c:cat>
            <c:strRef>
              <c:f>'Выручка-прибыль'!$B$3:$F$3</c:f>
              <c:strCache>
                <c:ptCount val="5"/>
                <c:pt idx="0">
                  <c:v>Период 1</c:v>
                </c:pt>
                <c:pt idx="1">
                  <c:v>Период 2</c:v>
                </c:pt>
                <c:pt idx="2">
                  <c:v>Период 3</c:v>
                </c:pt>
                <c:pt idx="3">
                  <c:v>Период 4</c:v>
                </c:pt>
                <c:pt idx="4">
                  <c:v>Период 5</c:v>
                </c:pt>
              </c:strCache>
            </c:strRef>
          </c:cat>
          <c:val>
            <c:numRef>
              <c:f>'Выручка-прибыль'!$B$4:$F$4</c:f>
              <c:numCache>
                <c:formatCode>General</c:formatCode>
                <c:ptCount val="5"/>
                <c:pt idx="0">
                  <c:v>2574846</c:v>
                </c:pt>
                <c:pt idx="1">
                  <c:v>2510600</c:v>
                </c:pt>
                <c:pt idx="2">
                  <c:v>1934380</c:v>
                </c:pt>
                <c:pt idx="3">
                  <c:v>2321409</c:v>
                </c:pt>
                <c:pt idx="4">
                  <c:v>2437570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C1-4269-AD19-174D2FB1F9A6}"/>
            </c:ext>
          </c:extLst>
        </c:ser>
        <c:ser>
          <c:idx val="1"/>
          <c:order val="1"/>
          <c:tx>
            <c:strRef>
              <c:f>'Выручка-прибыль'!$A$5</c:f>
              <c:strCache>
                <c:ptCount val="1"/>
                <c:pt idx="0">
                  <c:v>Прибыль</c:v>
                </c:pt>
              </c:strCache>
            </c:strRef>
          </c:tx>
          <c:spPr>
            <a:solidFill>
              <a:srgbClr val="E62B25"/>
            </a:solidFill>
            <a:ln>
              <a:noFill/>
            </a:ln>
            <a:effectLst/>
          </c:spPr>
          <c:invertIfNegative val="0"/>
          <c:cat>
            <c:strRef>
              <c:f>'Выручка-прибыль'!$B$3:$F$3</c:f>
              <c:strCache>
                <c:ptCount val="5"/>
                <c:pt idx="0">
                  <c:v>Период 1</c:v>
                </c:pt>
                <c:pt idx="1">
                  <c:v>Период 2</c:v>
                </c:pt>
                <c:pt idx="2">
                  <c:v>Период 3</c:v>
                </c:pt>
                <c:pt idx="3">
                  <c:v>Период 4</c:v>
                </c:pt>
                <c:pt idx="4">
                  <c:v>Период 5</c:v>
                </c:pt>
              </c:strCache>
            </c:strRef>
          </c:cat>
          <c:val>
            <c:numRef>
              <c:f>'Выручка-прибыль'!$B$5:$F$5</c:f>
              <c:numCache>
                <c:formatCode>General</c:formatCode>
                <c:ptCount val="5"/>
                <c:pt idx="0">
                  <c:v>158996</c:v>
                </c:pt>
                <c:pt idx="1">
                  <c:v>42899</c:v>
                </c:pt>
                <c:pt idx="2">
                  <c:v>-61505</c:v>
                </c:pt>
                <c:pt idx="3">
                  <c:v>178391</c:v>
                </c:pt>
                <c:pt idx="4">
                  <c:v>241755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C1-4269-AD19-174D2FB1F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09136"/>
        <c:axId val="190112272"/>
      </c:barChart>
      <c:catAx>
        <c:axId val="190109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12272"/>
        <c:crosses val="autoZero"/>
        <c:auto val="1"/>
        <c:lblAlgn val="ctr"/>
        <c:lblOffset val="100"/>
        <c:noMultiLvlLbl val="0"/>
      </c:catAx>
      <c:valAx>
        <c:axId val="19011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0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"/>
              <c:layout>
                <c:manualLayout>
                  <c:x val="-6.2524473597426827E-2"/>
                  <c:y val="-3.3190039440224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409155180903681E-2"/>
                  <c:y val="6.512023656393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172360984997365E-3"/>
                  <c:y val="3.6446406062725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265963742484E-2"/>
                  <c:y val="4.8735190563245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Лист1!$B$14:$F$14</c:f>
              <c:strCache>
                <c:ptCount val="5"/>
                <c:pt idx="0">
                  <c:v>Период 1 </c:v>
                </c:pt>
                <c:pt idx="1">
                  <c:v>Период 2</c:v>
                </c:pt>
                <c:pt idx="2">
                  <c:v>Период 3</c:v>
                </c:pt>
                <c:pt idx="3">
                  <c:v>Период 4</c:v>
                </c:pt>
                <c:pt idx="4">
                  <c:v>Период 5</c:v>
                </c:pt>
              </c:strCache>
            </c:strRef>
          </c:cat>
          <c:val>
            <c:numRef>
              <c:f>Лист1!$B$15:$F$15</c:f>
              <c:numCache>
                <c:formatCode>General</c:formatCode>
                <c:ptCount val="5"/>
                <c:pt idx="0">
                  <c:v>4686000</c:v>
                </c:pt>
                <c:pt idx="1">
                  <c:v>4918002</c:v>
                </c:pt>
                <c:pt idx="2">
                  <c:v>4810806</c:v>
                </c:pt>
                <c:pt idx="3">
                  <c:v>5112811</c:v>
                </c:pt>
                <c:pt idx="4">
                  <c:v>5332620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15016"/>
        <c:axId val="190111488"/>
      </c:lineChart>
      <c:catAx>
        <c:axId val="19011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111488"/>
        <c:crosses val="autoZero"/>
        <c:auto val="1"/>
        <c:lblAlgn val="ctr"/>
        <c:lblOffset val="100"/>
        <c:noMultiLvlLbl val="0"/>
      </c:catAx>
      <c:valAx>
        <c:axId val="19011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115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D1FBC-09E4-4F8B-B238-29D76F78814A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AFE82B4-3A2E-4485-8EF7-2FDCF1E09523}">
      <dgm:prSet phldrT="[Текст]" custT="1"/>
      <dgm:spPr/>
      <dgm:t>
        <a:bodyPr/>
        <a:lstStyle/>
        <a:p>
          <a:r>
            <a:rPr lang="ru-RU" sz="1200" dirty="0">
              <a:latin typeface="Tahoma"/>
              <a:cs typeface="Tahoma"/>
            </a:rPr>
            <a:t>Победа в Национальном финале среди действующих менеджеров</a:t>
          </a:r>
        </a:p>
      </dgm:t>
    </dgm:pt>
    <dgm:pt modelId="{215DF27D-0FB9-4107-9CA7-D204A100481A}" type="parTrans" cxnId="{8F19E9DE-7ADA-48E0-8A6B-25A15D2CD9E0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E33B2B9B-3255-4962-B2BB-54E3A44B211E}" type="sibTrans" cxnId="{8F19E9DE-7ADA-48E0-8A6B-25A15D2CD9E0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13009C72-400A-4A7B-86B0-0106C32C17B0}">
      <dgm:prSet phldrT="[Текст]" custT="1"/>
      <dgm:spPr/>
      <dgm:t>
        <a:bodyPr/>
        <a:lstStyle/>
        <a:p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Выход в суперфинал Мирового финала</a:t>
          </a:r>
        </a:p>
      </dgm:t>
    </dgm:pt>
    <dgm:pt modelId="{BA5CE7A0-E3DF-4804-A18F-A2D9BBE65122}" type="parTrans" cxnId="{1A978D47-8715-40B2-97B2-6F8722868248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73C6705A-2835-4A8A-9D27-3BEAEB423204}" type="sibTrans" cxnId="{1A978D47-8715-40B2-97B2-6F8722868248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E76D3B07-85BD-4DA3-956E-22046A496124}">
      <dgm:prSet phldrT="[Текст]" custT="1"/>
      <dgm:spPr/>
      <dgm:t>
        <a:bodyPr/>
        <a:lstStyle/>
        <a:p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5 </a:t>
          </a:r>
          <a:r>
            <a:rPr lang="ru-RU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место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на Мировом финале</a:t>
          </a:r>
        </a:p>
      </dgm:t>
    </dgm:pt>
    <dgm:pt modelId="{172E5F72-2397-4C98-8780-DEF7A5E67083}" type="parTrans" cxnId="{0E158302-E88D-456E-9809-BCF57FC2C9E1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82A63527-3D18-4CE9-A4F7-AFB711F0B270}" type="sibTrans" cxnId="{0E158302-E88D-456E-9809-BCF57FC2C9E1}">
      <dgm:prSet/>
      <dgm:spPr/>
      <dgm:t>
        <a:bodyPr/>
        <a:lstStyle/>
        <a:p>
          <a:endParaRPr lang="ru-RU">
            <a:latin typeface="Tahoma"/>
            <a:cs typeface="Tahoma"/>
          </a:endParaRPr>
        </a:p>
      </dgm:t>
    </dgm:pt>
    <dgm:pt modelId="{F7D2A636-3EF3-4D21-A66E-4EB707BAFE8E}" type="pres">
      <dgm:prSet presAssocID="{34AD1FBC-09E4-4F8B-B238-29D76F7881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2D8509F-27FF-4DC1-B90B-1BC7954DACDB}" type="pres">
      <dgm:prSet presAssocID="{4AFE82B4-3A2E-4485-8EF7-2FDCF1E09523}" presName="composite" presStyleCnt="0"/>
      <dgm:spPr/>
    </dgm:pt>
    <dgm:pt modelId="{1D9E865E-BB2B-4BE0-AFDE-5F1FD158589F}" type="pres">
      <dgm:prSet presAssocID="{4AFE82B4-3A2E-4485-8EF7-2FDCF1E09523}" presName="LShape" presStyleLbl="alignNode1" presStyleIdx="0" presStyleCnt="5" custScaleX="114798"/>
      <dgm:spPr>
        <a:solidFill>
          <a:srgbClr val="FF0000"/>
        </a:solidFill>
      </dgm:spPr>
    </dgm:pt>
    <dgm:pt modelId="{CD5D185A-C3F0-402E-9AF7-BAA37F89A791}" type="pres">
      <dgm:prSet presAssocID="{4AFE82B4-3A2E-4485-8EF7-2FDCF1E09523}" presName="ParentText" presStyleLbl="revTx" presStyleIdx="0" presStyleCnt="3" custScaleX="109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2FA8C-6D72-48AE-ACEC-0E3780084E13}" type="pres">
      <dgm:prSet presAssocID="{4AFE82B4-3A2E-4485-8EF7-2FDCF1E09523}" presName="Triangle" presStyleLbl="alignNode1" presStyleIdx="1" presStyleCnt="5"/>
      <dgm:spPr>
        <a:solidFill>
          <a:srgbClr val="FF0000"/>
        </a:solidFill>
      </dgm:spPr>
    </dgm:pt>
    <dgm:pt modelId="{3D2EFCF5-0552-4AA7-9919-46D5D91FCD2E}" type="pres">
      <dgm:prSet presAssocID="{E33B2B9B-3255-4962-B2BB-54E3A44B211E}" presName="sibTrans" presStyleCnt="0"/>
      <dgm:spPr/>
    </dgm:pt>
    <dgm:pt modelId="{74AC250C-022A-4CFC-9610-072555497492}" type="pres">
      <dgm:prSet presAssocID="{E33B2B9B-3255-4962-B2BB-54E3A44B211E}" presName="space" presStyleCnt="0"/>
      <dgm:spPr/>
    </dgm:pt>
    <dgm:pt modelId="{A46B71CE-6E2B-4151-8159-5621277D0987}" type="pres">
      <dgm:prSet presAssocID="{13009C72-400A-4A7B-86B0-0106C32C17B0}" presName="composite" presStyleCnt="0"/>
      <dgm:spPr/>
    </dgm:pt>
    <dgm:pt modelId="{60B15BCF-3A3A-43AD-8423-5DE3C6A37B7F}" type="pres">
      <dgm:prSet presAssocID="{13009C72-400A-4A7B-86B0-0106C32C17B0}" presName="LShape" presStyleLbl="alignNode1" presStyleIdx="2" presStyleCnt="5" custScaleX="94062" custLinFactNeighborX="6369"/>
      <dgm:spPr>
        <a:solidFill>
          <a:srgbClr val="FF0000"/>
        </a:solidFill>
      </dgm:spPr>
    </dgm:pt>
    <dgm:pt modelId="{87878146-AA04-4DB5-8580-72268251F0CA}" type="pres">
      <dgm:prSet presAssocID="{13009C72-400A-4A7B-86B0-0106C32C17B0}" presName="ParentText" presStyleLbl="revTx" presStyleIdx="1" presStyleCnt="3" custScaleX="118861" custLinFactNeighborX="20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C0EEF-E82E-44BB-94A1-F3EAFAA3E3F0}" type="pres">
      <dgm:prSet presAssocID="{13009C72-400A-4A7B-86B0-0106C32C17B0}" presName="Triangle" presStyleLbl="alignNode1" presStyleIdx="3" presStyleCnt="5" custLinFactNeighborX="18786"/>
      <dgm:spPr>
        <a:solidFill>
          <a:srgbClr val="FF0000"/>
        </a:solidFill>
      </dgm:spPr>
    </dgm:pt>
    <dgm:pt modelId="{B81F2B9F-8E3D-460E-8A43-BE3C8095640A}" type="pres">
      <dgm:prSet presAssocID="{73C6705A-2835-4A8A-9D27-3BEAEB423204}" presName="sibTrans" presStyleCnt="0"/>
      <dgm:spPr/>
    </dgm:pt>
    <dgm:pt modelId="{C0986397-391F-424C-8E0A-9365AA81119E}" type="pres">
      <dgm:prSet presAssocID="{73C6705A-2835-4A8A-9D27-3BEAEB423204}" presName="space" presStyleCnt="0"/>
      <dgm:spPr/>
    </dgm:pt>
    <dgm:pt modelId="{E2D63B91-27C8-4D6E-A720-26DBE60B34F3}" type="pres">
      <dgm:prSet presAssocID="{E76D3B07-85BD-4DA3-956E-22046A496124}" presName="composite" presStyleCnt="0"/>
      <dgm:spPr/>
    </dgm:pt>
    <dgm:pt modelId="{B361CA32-35EE-4483-A8C9-6C4F47887217}" type="pres">
      <dgm:prSet presAssocID="{E76D3B07-85BD-4DA3-956E-22046A496124}" presName="LShape" presStyleLbl="alignNode1" presStyleIdx="4" presStyleCnt="5"/>
      <dgm:spPr>
        <a:solidFill>
          <a:srgbClr val="FF0000"/>
        </a:solidFill>
      </dgm:spPr>
    </dgm:pt>
    <dgm:pt modelId="{C551D302-9DA2-4412-BB0C-DFD0841A1997}" type="pres">
      <dgm:prSet presAssocID="{E76D3B07-85BD-4DA3-956E-22046A49612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EBCB-BA36-449E-ABDE-08F03B42425B}" type="presOf" srcId="{34AD1FBC-09E4-4F8B-B238-29D76F78814A}" destId="{F7D2A636-3EF3-4D21-A66E-4EB707BAFE8E}" srcOrd="0" destOrd="0" presId="urn:microsoft.com/office/officeart/2009/3/layout/StepUpProcess"/>
    <dgm:cxn modelId="{8F19E9DE-7ADA-48E0-8A6B-25A15D2CD9E0}" srcId="{34AD1FBC-09E4-4F8B-B238-29D76F78814A}" destId="{4AFE82B4-3A2E-4485-8EF7-2FDCF1E09523}" srcOrd="0" destOrd="0" parTransId="{215DF27D-0FB9-4107-9CA7-D204A100481A}" sibTransId="{E33B2B9B-3255-4962-B2BB-54E3A44B211E}"/>
    <dgm:cxn modelId="{4CA593F7-1A3A-4B01-AD05-C9A288AD1377}" type="presOf" srcId="{4AFE82B4-3A2E-4485-8EF7-2FDCF1E09523}" destId="{CD5D185A-C3F0-402E-9AF7-BAA37F89A791}" srcOrd="0" destOrd="0" presId="urn:microsoft.com/office/officeart/2009/3/layout/StepUpProcess"/>
    <dgm:cxn modelId="{BF8C3C6F-1D89-415A-BB91-0EC19B0BC36D}" type="presOf" srcId="{E76D3B07-85BD-4DA3-956E-22046A496124}" destId="{C551D302-9DA2-4412-BB0C-DFD0841A1997}" srcOrd="0" destOrd="0" presId="urn:microsoft.com/office/officeart/2009/3/layout/StepUpProcess"/>
    <dgm:cxn modelId="{0E158302-E88D-456E-9809-BCF57FC2C9E1}" srcId="{34AD1FBC-09E4-4F8B-B238-29D76F78814A}" destId="{E76D3B07-85BD-4DA3-956E-22046A496124}" srcOrd="2" destOrd="0" parTransId="{172E5F72-2397-4C98-8780-DEF7A5E67083}" sibTransId="{82A63527-3D18-4CE9-A4F7-AFB711F0B270}"/>
    <dgm:cxn modelId="{1A978D47-8715-40B2-97B2-6F8722868248}" srcId="{34AD1FBC-09E4-4F8B-B238-29D76F78814A}" destId="{13009C72-400A-4A7B-86B0-0106C32C17B0}" srcOrd="1" destOrd="0" parTransId="{BA5CE7A0-E3DF-4804-A18F-A2D9BBE65122}" sibTransId="{73C6705A-2835-4A8A-9D27-3BEAEB423204}"/>
    <dgm:cxn modelId="{DC2FD132-AE7E-4412-8C15-DAD8BED2162D}" type="presOf" srcId="{13009C72-400A-4A7B-86B0-0106C32C17B0}" destId="{87878146-AA04-4DB5-8580-72268251F0CA}" srcOrd="0" destOrd="0" presId="urn:microsoft.com/office/officeart/2009/3/layout/StepUpProcess"/>
    <dgm:cxn modelId="{A1B292D2-739E-48E9-AECB-CA71DEB15C06}" type="presParOf" srcId="{F7D2A636-3EF3-4D21-A66E-4EB707BAFE8E}" destId="{62D8509F-27FF-4DC1-B90B-1BC7954DACDB}" srcOrd="0" destOrd="0" presId="urn:microsoft.com/office/officeart/2009/3/layout/StepUpProcess"/>
    <dgm:cxn modelId="{7B028C31-2CFF-4C4F-A454-06C3CDF65BA3}" type="presParOf" srcId="{62D8509F-27FF-4DC1-B90B-1BC7954DACDB}" destId="{1D9E865E-BB2B-4BE0-AFDE-5F1FD158589F}" srcOrd="0" destOrd="0" presId="urn:microsoft.com/office/officeart/2009/3/layout/StepUpProcess"/>
    <dgm:cxn modelId="{5C46B650-1293-4D23-BDA8-6FA58D492BBB}" type="presParOf" srcId="{62D8509F-27FF-4DC1-B90B-1BC7954DACDB}" destId="{CD5D185A-C3F0-402E-9AF7-BAA37F89A791}" srcOrd="1" destOrd="0" presId="urn:microsoft.com/office/officeart/2009/3/layout/StepUpProcess"/>
    <dgm:cxn modelId="{5005DBF0-FD5A-48C0-8EA5-2B0A7D27E374}" type="presParOf" srcId="{62D8509F-27FF-4DC1-B90B-1BC7954DACDB}" destId="{0C02FA8C-6D72-48AE-ACEC-0E3780084E13}" srcOrd="2" destOrd="0" presId="urn:microsoft.com/office/officeart/2009/3/layout/StepUpProcess"/>
    <dgm:cxn modelId="{AFE0EA8D-D321-4115-AE65-287A58ED69F1}" type="presParOf" srcId="{F7D2A636-3EF3-4D21-A66E-4EB707BAFE8E}" destId="{3D2EFCF5-0552-4AA7-9919-46D5D91FCD2E}" srcOrd="1" destOrd="0" presId="urn:microsoft.com/office/officeart/2009/3/layout/StepUpProcess"/>
    <dgm:cxn modelId="{3D9AECD9-C9E1-4540-BFB3-CFCA85E5BA18}" type="presParOf" srcId="{3D2EFCF5-0552-4AA7-9919-46D5D91FCD2E}" destId="{74AC250C-022A-4CFC-9610-072555497492}" srcOrd="0" destOrd="0" presId="urn:microsoft.com/office/officeart/2009/3/layout/StepUpProcess"/>
    <dgm:cxn modelId="{6BCDE67D-D9F4-49E5-989F-A82EE5972B52}" type="presParOf" srcId="{F7D2A636-3EF3-4D21-A66E-4EB707BAFE8E}" destId="{A46B71CE-6E2B-4151-8159-5621277D0987}" srcOrd="2" destOrd="0" presId="urn:microsoft.com/office/officeart/2009/3/layout/StepUpProcess"/>
    <dgm:cxn modelId="{13D6E005-CCE8-463E-B22D-FEEF6509F362}" type="presParOf" srcId="{A46B71CE-6E2B-4151-8159-5621277D0987}" destId="{60B15BCF-3A3A-43AD-8423-5DE3C6A37B7F}" srcOrd="0" destOrd="0" presId="urn:microsoft.com/office/officeart/2009/3/layout/StepUpProcess"/>
    <dgm:cxn modelId="{7DFE51E9-A76E-46B3-871C-BF5E3945A718}" type="presParOf" srcId="{A46B71CE-6E2B-4151-8159-5621277D0987}" destId="{87878146-AA04-4DB5-8580-72268251F0CA}" srcOrd="1" destOrd="0" presId="urn:microsoft.com/office/officeart/2009/3/layout/StepUpProcess"/>
    <dgm:cxn modelId="{B78C6A32-8D25-4F6E-9983-BC3E4AFA2E25}" type="presParOf" srcId="{A46B71CE-6E2B-4151-8159-5621277D0987}" destId="{C8BC0EEF-E82E-44BB-94A1-F3EAFAA3E3F0}" srcOrd="2" destOrd="0" presId="urn:microsoft.com/office/officeart/2009/3/layout/StepUpProcess"/>
    <dgm:cxn modelId="{BC0D0F5A-20A0-4A25-A7A9-5019B6F03275}" type="presParOf" srcId="{F7D2A636-3EF3-4D21-A66E-4EB707BAFE8E}" destId="{B81F2B9F-8E3D-460E-8A43-BE3C8095640A}" srcOrd="3" destOrd="0" presId="urn:microsoft.com/office/officeart/2009/3/layout/StepUpProcess"/>
    <dgm:cxn modelId="{4D0CF3C1-E3CB-4014-AF14-7EDD6C6FD903}" type="presParOf" srcId="{B81F2B9F-8E3D-460E-8A43-BE3C8095640A}" destId="{C0986397-391F-424C-8E0A-9365AA81119E}" srcOrd="0" destOrd="0" presId="urn:microsoft.com/office/officeart/2009/3/layout/StepUpProcess"/>
    <dgm:cxn modelId="{3AE0941E-0E6D-4126-9DC8-8D769F848800}" type="presParOf" srcId="{F7D2A636-3EF3-4D21-A66E-4EB707BAFE8E}" destId="{E2D63B91-27C8-4D6E-A720-26DBE60B34F3}" srcOrd="4" destOrd="0" presId="urn:microsoft.com/office/officeart/2009/3/layout/StepUpProcess"/>
    <dgm:cxn modelId="{42311664-7728-4CAC-95B4-4B2AF0A7144D}" type="presParOf" srcId="{E2D63B91-27C8-4D6E-A720-26DBE60B34F3}" destId="{B361CA32-35EE-4483-A8C9-6C4F47887217}" srcOrd="0" destOrd="0" presId="urn:microsoft.com/office/officeart/2009/3/layout/StepUpProcess"/>
    <dgm:cxn modelId="{29F35211-DD77-4CEF-BE19-D9C42FCF7423}" type="presParOf" srcId="{E2D63B91-27C8-4D6E-A720-26DBE60B34F3}" destId="{C551D302-9DA2-4412-BB0C-DFD0841A199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47E56-25AD-4C5B-812A-92B6B636941D}" type="doc">
      <dgm:prSet loTypeId="urn:microsoft.com/office/officeart/2005/8/layout/matrix1" loCatId="matrix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EB53981-59DA-4A7B-85DC-7E1E1DBC2D4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454205" y="1070372"/>
          <a:ext cx="1973332" cy="93370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400" b="1" smtClean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Инвестиционная привлекательность</a:t>
          </a:r>
        </a:p>
        <a:p>
          <a:r>
            <a:rPr lang="ru-RU" sz="1800" b="1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5332620</a:t>
          </a:r>
          <a:endParaRPr lang="ru-RU" sz="1800" b="1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1C4DA4F-CC0F-4225-B4A8-F31946697A59}" type="parTrans" cxnId="{B3CFF859-79AE-4D3F-9474-3ACEEEF5FFE8}">
      <dgm:prSet/>
      <dgm:spPr/>
      <dgm:t>
        <a:bodyPr/>
        <a:lstStyle/>
        <a:p>
          <a:endParaRPr lang="ru-RU"/>
        </a:p>
      </dgm:t>
    </dgm:pt>
    <dgm:pt modelId="{8D335771-25E7-46A0-87E9-E372ED927F48}" type="sibTrans" cxnId="{B3CFF859-79AE-4D3F-9474-3ACEEEF5FFE8}">
      <dgm:prSet/>
      <dgm:spPr/>
      <dgm:t>
        <a:bodyPr/>
        <a:lstStyle/>
        <a:p>
          <a:endParaRPr lang="ru-RU"/>
        </a:p>
      </dgm:t>
    </dgm:pt>
    <dgm:pt modelId="{F88EF101-1B9E-40AC-8BE1-21C56FCC0EB0}">
      <dgm:prSet phldrT="[Текст]" custT="1"/>
      <dgm:spPr>
        <a:xfrm rot="16200000">
          <a:off x="928119" y="-928119"/>
          <a:ext cx="1600145" cy="3456384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Размер предприятия</a:t>
          </a:r>
        </a:p>
        <a:p>
          <a:pPr algn="ctr"/>
          <a:r>
            <a:rPr lang="ru-RU" sz="2000" b="1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Средний</a:t>
          </a:r>
          <a:endParaRPr lang="ru-RU" sz="2000" b="1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748B867-228E-4B7C-B45A-BBB4BB0A1F98}" type="parTrans" cxnId="{446DFFD4-2177-41B2-9E23-6FC932077070}">
      <dgm:prSet/>
      <dgm:spPr/>
      <dgm:t>
        <a:bodyPr/>
        <a:lstStyle/>
        <a:p>
          <a:endParaRPr lang="ru-RU"/>
        </a:p>
      </dgm:t>
    </dgm:pt>
    <dgm:pt modelId="{0948C21F-D231-44C6-B1B3-7CFB0B0E9072}" type="sibTrans" cxnId="{446DFFD4-2177-41B2-9E23-6FC932077070}">
      <dgm:prSet/>
      <dgm:spPr/>
      <dgm:t>
        <a:bodyPr/>
        <a:lstStyle/>
        <a:p>
          <a:endParaRPr lang="ru-RU"/>
        </a:p>
      </dgm:t>
    </dgm:pt>
    <dgm:pt modelId="{91E4FA35-1233-411D-9D12-BBE6568B9BB9}">
      <dgm:prSet phldrT="[Текст]" custT="1"/>
      <dgm:spPr>
        <a:xfrm rot="10800000">
          <a:off x="0" y="1600145"/>
          <a:ext cx="3456384" cy="1600145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anchor="ctr"/>
        <a:lstStyle/>
        <a:p>
          <a:r>
            <a:rPr lang="ru-RU" sz="20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Доходность</a:t>
          </a:r>
        </a:p>
        <a:p>
          <a:r>
            <a:rPr lang="ru-RU" sz="2000" b="1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Предприятие приносит прибыль</a:t>
          </a:r>
          <a:endParaRPr lang="ru-RU" sz="2000" b="1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F510C4-B52C-41F1-9F14-D792ABA86668}" type="parTrans" cxnId="{407C53FB-768F-47A5-83D9-0BE31064ACE5}">
      <dgm:prSet/>
      <dgm:spPr/>
      <dgm:t>
        <a:bodyPr/>
        <a:lstStyle/>
        <a:p>
          <a:endParaRPr lang="ru-RU"/>
        </a:p>
      </dgm:t>
    </dgm:pt>
    <dgm:pt modelId="{E3308D94-2F89-44BE-A719-EEC47518EE38}" type="sibTrans" cxnId="{407C53FB-768F-47A5-83D9-0BE31064ACE5}">
      <dgm:prSet/>
      <dgm:spPr/>
      <dgm:t>
        <a:bodyPr/>
        <a:lstStyle/>
        <a:p>
          <a:endParaRPr lang="ru-RU"/>
        </a:p>
      </dgm:t>
    </dgm:pt>
    <dgm:pt modelId="{136DFDB3-441A-4052-93AC-F1A2E81441DE}">
      <dgm:prSet phldrT="[Текст]" custT="1"/>
      <dgm:spPr>
        <a:xfrm rot="5400000">
          <a:off x="4384468" y="672025"/>
          <a:ext cx="1600145" cy="3456384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Внешняя</a:t>
          </a:r>
          <a:r>
            <a:rPr lang="ru-RU" sz="2000" b="1" smtClean="0">
              <a:solidFill>
                <a:srgbClr val="4BACC6">
                  <a:lumMod val="75000"/>
                </a:srgb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среда</a:t>
          </a:r>
        </a:p>
        <a:p>
          <a:r>
            <a:rPr lang="ru-RU" sz="2000" b="1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Рост спроса</a:t>
          </a:r>
        </a:p>
        <a:p>
          <a:endParaRPr lang="ru-RU" sz="2000" dirty="0">
            <a:solidFill>
              <a:srgbClr val="4BACC6">
                <a:lumMod val="75000"/>
              </a:srgb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C103C48-0939-421C-8392-3210D0B87FB7}" type="parTrans" cxnId="{94BF7DF0-5BE1-411F-91C6-6A0F5D945E40}">
      <dgm:prSet/>
      <dgm:spPr/>
      <dgm:t>
        <a:bodyPr/>
        <a:lstStyle/>
        <a:p>
          <a:endParaRPr lang="ru-RU"/>
        </a:p>
      </dgm:t>
    </dgm:pt>
    <dgm:pt modelId="{24B3D220-C1B8-4249-A6A8-8C8C7D0CFA25}" type="sibTrans" cxnId="{94BF7DF0-5BE1-411F-91C6-6A0F5D945E40}">
      <dgm:prSet/>
      <dgm:spPr/>
      <dgm:t>
        <a:bodyPr/>
        <a:lstStyle/>
        <a:p>
          <a:endParaRPr lang="ru-RU"/>
        </a:p>
      </dgm:t>
    </dgm:pt>
    <dgm:pt modelId="{EAC4AC4A-7D2A-4C76-A58C-0F18DAAAEE80}">
      <dgm:prSet phldrT="[Текст]"/>
      <dgm:spPr/>
      <dgm:t>
        <a:bodyPr/>
        <a:lstStyle/>
        <a:p>
          <a:endParaRPr lang="ru-RU" dirty="0"/>
        </a:p>
      </dgm:t>
    </dgm:pt>
    <dgm:pt modelId="{2609AF7C-9346-4250-B3D2-ABB29F722380}" type="parTrans" cxnId="{337120BE-59F6-456D-8F84-58DA5D7E28E3}">
      <dgm:prSet/>
      <dgm:spPr/>
      <dgm:t>
        <a:bodyPr/>
        <a:lstStyle/>
        <a:p>
          <a:endParaRPr lang="ru-RU"/>
        </a:p>
      </dgm:t>
    </dgm:pt>
    <dgm:pt modelId="{B6BAD7A2-7026-4354-A66A-991F457F4A5C}" type="sibTrans" cxnId="{337120BE-59F6-456D-8F84-58DA5D7E28E3}">
      <dgm:prSet/>
      <dgm:spPr/>
      <dgm:t>
        <a:bodyPr/>
        <a:lstStyle/>
        <a:p>
          <a:endParaRPr lang="ru-RU"/>
        </a:p>
      </dgm:t>
    </dgm:pt>
    <dgm:pt modelId="{B4ADFA2F-6DC6-46BB-ABFA-28C3F0CC1CC1}">
      <dgm:prSet phldrT="[Текст]" custT="1"/>
      <dgm:spPr>
        <a:xfrm>
          <a:off x="3456349" y="0"/>
          <a:ext cx="3456384" cy="1600145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Финансовое</a:t>
          </a:r>
          <a:r>
            <a:rPr lang="ru-RU" sz="2000" b="1" dirty="0" smtClean="0">
              <a:solidFill>
                <a:srgbClr val="4BACC6">
                  <a:lumMod val="75000"/>
                </a:srgb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положение</a:t>
          </a:r>
        </a:p>
        <a:p>
          <a:pPr algn="ctr"/>
          <a:r>
            <a:rPr lang="ru-RU" sz="2000" b="1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Свободные денежные средства</a:t>
          </a:r>
          <a:endParaRPr lang="ru-RU" sz="2000" b="1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D92F38D-FB13-4114-A99E-B192213020DA}" type="parTrans" cxnId="{FC432E1C-4362-4D6C-88E9-F329F165672D}">
      <dgm:prSet/>
      <dgm:spPr/>
      <dgm:t>
        <a:bodyPr/>
        <a:lstStyle/>
        <a:p>
          <a:endParaRPr lang="ru-RU"/>
        </a:p>
      </dgm:t>
    </dgm:pt>
    <dgm:pt modelId="{D00CC3FE-4187-4A35-9B37-67BAA813BF80}" type="sibTrans" cxnId="{FC432E1C-4362-4D6C-88E9-F329F165672D}">
      <dgm:prSet/>
      <dgm:spPr/>
      <dgm:t>
        <a:bodyPr/>
        <a:lstStyle/>
        <a:p>
          <a:endParaRPr lang="ru-RU"/>
        </a:p>
      </dgm:t>
    </dgm:pt>
    <dgm:pt modelId="{44B28642-E1CC-460B-B99E-A3BEB30C26E3}" type="pres">
      <dgm:prSet presAssocID="{7B947E56-25AD-4C5B-812A-92B6B63694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1B31A-3E0A-4343-8D0E-5178AD553E88}" type="pres">
      <dgm:prSet presAssocID="{7B947E56-25AD-4C5B-812A-92B6B636941D}" presName="matrix" presStyleCnt="0"/>
      <dgm:spPr/>
      <dgm:t>
        <a:bodyPr/>
        <a:lstStyle/>
        <a:p>
          <a:endParaRPr lang="ru-RU"/>
        </a:p>
      </dgm:t>
    </dgm:pt>
    <dgm:pt modelId="{34E975C1-93E9-43B6-A3A4-2CFA1EA06830}" type="pres">
      <dgm:prSet presAssocID="{7B947E56-25AD-4C5B-812A-92B6B636941D}" presName="tile1" presStyleLbl="node1" presStyleIdx="0" presStyleCnt="4" custLinFactNeighborX="168" custLinFactNeighborY="0"/>
      <dgm:spPr/>
      <dgm:t>
        <a:bodyPr/>
        <a:lstStyle/>
        <a:p>
          <a:endParaRPr lang="ru-RU"/>
        </a:p>
      </dgm:t>
    </dgm:pt>
    <dgm:pt modelId="{E62660AA-01A1-4A63-9D90-A785509CA371}" type="pres">
      <dgm:prSet presAssocID="{7B947E56-25AD-4C5B-812A-92B6B63694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82111-2860-4B8A-B0BB-61C24655C14F}" type="pres">
      <dgm:prSet presAssocID="{7B947E56-25AD-4C5B-812A-92B6B636941D}" presName="tile2" presStyleLbl="node1" presStyleIdx="1" presStyleCnt="4" custLinFactNeighborX="-1" custLinFactNeighborY="0"/>
      <dgm:spPr/>
      <dgm:t>
        <a:bodyPr/>
        <a:lstStyle/>
        <a:p>
          <a:endParaRPr lang="ru-RU"/>
        </a:p>
      </dgm:t>
    </dgm:pt>
    <dgm:pt modelId="{08A7C29F-234D-415D-B88C-85C327E77532}" type="pres">
      <dgm:prSet presAssocID="{7B947E56-25AD-4C5B-812A-92B6B63694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45078-9C65-4A6B-801B-B4A72190D461}" type="pres">
      <dgm:prSet presAssocID="{7B947E56-25AD-4C5B-812A-92B6B636941D}" presName="tile3" presStyleLbl="node1" presStyleIdx="2" presStyleCnt="4" custLinFactNeighborY="8888"/>
      <dgm:spPr/>
      <dgm:t>
        <a:bodyPr/>
        <a:lstStyle/>
        <a:p>
          <a:endParaRPr lang="ru-RU"/>
        </a:p>
      </dgm:t>
    </dgm:pt>
    <dgm:pt modelId="{DC3C52D2-7AFA-4CDA-9A2A-99A56AEEAA32}" type="pres">
      <dgm:prSet presAssocID="{7B947E56-25AD-4C5B-812A-92B6B63694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39F21-D066-4DF6-8BE9-DE5D6F17ABC8}" type="pres">
      <dgm:prSet presAssocID="{7B947E56-25AD-4C5B-812A-92B6B636941D}" presName="tile4" presStyleLbl="node1" presStyleIdx="3" presStyleCnt="4" custLinFactNeighborX="-1" custLinFactNeighborY="7413"/>
      <dgm:spPr/>
      <dgm:t>
        <a:bodyPr/>
        <a:lstStyle/>
        <a:p>
          <a:endParaRPr lang="ru-RU"/>
        </a:p>
      </dgm:t>
    </dgm:pt>
    <dgm:pt modelId="{C2AB2DDA-C40A-4AA9-AFA7-4BF71A43198A}" type="pres">
      <dgm:prSet presAssocID="{7B947E56-25AD-4C5B-812A-92B6B63694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C8C54-C941-4BC0-AFCF-5118081049ED}" type="pres">
      <dgm:prSet presAssocID="{7B947E56-25AD-4C5B-812A-92B6B636941D}" presName="centerTile" presStyleLbl="fgShp" presStyleIdx="0" presStyleCnt="1" custScaleX="95154" custScaleY="116703" custLinFactNeighborX="-748" custLinFactNeighborY="-786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F7DF0-5BE1-411F-91C6-6A0F5D945E40}" srcId="{AEB53981-59DA-4A7B-85DC-7E1E1DBC2D40}" destId="{136DFDB3-441A-4052-93AC-F1A2E81441DE}" srcOrd="3" destOrd="0" parTransId="{EC103C48-0939-421C-8392-3210D0B87FB7}" sibTransId="{24B3D220-C1B8-4249-A6A8-8C8C7D0CFA25}"/>
    <dgm:cxn modelId="{E6844DB6-BA78-4893-B72B-D2E92A3A5EA3}" type="presOf" srcId="{F88EF101-1B9E-40AC-8BE1-21C56FCC0EB0}" destId="{E62660AA-01A1-4A63-9D90-A785509CA371}" srcOrd="1" destOrd="0" presId="urn:microsoft.com/office/officeart/2005/8/layout/matrix1"/>
    <dgm:cxn modelId="{EF48641B-ACA7-49D6-9475-C38FDCFE2AB1}" type="presOf" srcId="{F88EF101-1B9E-40AC-8BE1-21C56FCC0EB0}" destId="{34E975C1-93E9-43B6-A3A4-2CFA1EA06830}" srcOrd="0" destOrd="0" presId="urn:microsoft.com/office/officeart/2005/8/layout/matrix1"/>
    <dgm:cxn modelId="{AF3F12F9-E514-41E0-8259-A0E59381F0BC}" type="presOf" srcId="{91E4FA35-1233-411D-9D12-BBE6568B9BB9}" destId="{DC3C52D2-7AFA-4CDA-9A2A-99A56AEEAA32}" srcOrd="1" destOrd="0" presId="urn:microsoft.com/office/officeart/2005/8/layout/matrix1"/>
    <dgm:cxn modelId="{0FB39E4E-3FB4-4EC9-9EA4-743307C79665}" type="presOf" srcId="{B4ADFA2F-6DC6-46BB-ABFA-28C3F0CC1CC1}" destId="{08A7C29F-234D-415D-B88C-85C327E77532}" srcOrd="1" destOrd="0" presId="urn:microsoft.com/office/officeart/2005/8/layout/matrix1"/>
    <dgm:cxn modelId="{F1F35545-79C0-4608-82CE-C7F062432FC5}" type="presOf" srcId="{AEB53981-59DA-4A7B-85DC-7E1E1DBC2D40}" destId="{5E0C8C54-C941-4BC0-AFCF-5118081049ED}" srcOrd="0" destOrd="0" presId="urn:microsoft.com/office/officeart/2005/8/layout/matrix1"/>
    <dgm:cxn modelId="{B3CFF859-79AE-4D3F-9474-3ACEEEF5FFE8}" srcId="{7B947E56-25AD-4C5B-812A-92B6B636941D}" destId="{AEB53981-59DA-4A7B-85DC-7E1E1DBC2D40}" srcOrd="0" destOrd="0" parTransId="{71C4DA4F-CC0F-4225-B4A8-F31946697A59}" sibTransId="{8D335771-25E7-46A0-87E9-E372ED927F48}"/>
    <dgm:cxn modelId="{61001313-C558-4376-9E40-0B4A278DD228}" type="presOf" srcId="{B4ADFA2F-6DC6-46BB-ABFA-28C3F0CC1CC1}" destId="{BD182111-2860-4B8A-B0BB-61C24655C14F}" srcOrd="0" destOrd="0" presId="urn:microsoft.com/office/officeart/2005/8/layout/matrix1"/>
    <dgm:cxn modelId="{880FB321-657A-4AD2-8B9C-B0090E113FD1}" type="presOf" srcId="{91E4FA35-1233-411D-9D12-BBE6568B9BB9}" destId="{65645078-9C65-4A6B-801B-B4A72190D461}" srcOrd="0" destOrd="0" presId="urn:microsoft.com/office/officeart/2005/8/layout/matrix1"/>
    <dgm:cxn modelId="{446DFFD4-2177-41B2-9E23-6FC932077070}" srcId="{AEB53981-59DA-4A7B-85DC-7E1E1DBC2D40}" destId="{F88EF101-1B9E-40AC-8BE1-21C56FCC0EB0}" srcOrd="0" destOrd="0" parTransId="{E748B867-228E-4B7C-B45A-BBB4BB0A1F98}" sibTransId="{0948C21F-D231-44C6-B1B3-7CFB0B0E9072}"/>
    <dgm:cxn modelId="{E218B900-7A0D-4C1E-8F02-983AF593D3D0}" type="presOf" srcId="{136DFDB3-441A-4052-93AC-F1A2E81441DE}" destId="{80939F21-D066-4DF6-8BE9-DE5D6F17ABC8}" srcOrd="0" destOrd="0" presId="urn:microsoft.com/office/officeart/2005/8/layout/matrix1"/>
    <dgm:cxn modelId="{A3AB6E5C-A527-4514-98DF-A16A35743745}" type="presOf" srcId="{7B947E56-25AD-4C5B-812A-92B6B636941D}" destId="{44B28642-E1CC-460B-B99E-A3BEB30C26E3}" srcOrd="0" destOrd="0" presId="urn:microsoft.com/office/officeart/2005/8/layout/matrix1"/>
    <dgm:cxn modelId="{407C53FB-768F-47A5-83D9-0BE31064ACE5}" srcId="{AEB53981-59DA-4A7B-85DC-7E1E1DBC2D40}" destId="{91E4FA35-1233-411D-9D12-BBE6568B9BB9}" srcOrd="2" destOrd="0" parTransId="{E0F510C4-B52C-41F1-9F14-D792ABA86668}" sibTransId="{E3308D94-2F89-44BE-A719-EEC47518EE38}"/>
    <dgm:cxn modelId="{286CB365-B58A-4103-BC78-158EF23A0E2F}" type="presOf" srcId="{136DFDB3-441A-4052-93AC-F1A2E81441DE}" destId="{C2AB2DDA-C40A-4AA9-AFA7-4BF71A43198A}" srcOrd="1" destOrd="0" presId="urn:microsoft.com/office/officeart/2005/8/layout/matrix1"/>
    <dgm:cxn modelId="{FC432E1C-4362-4D6C-88E9-F329F165672D}" srcId="{AEB53981-59DA-4A7B-85DC-7E1E1DBC2D40}" destId="{B4ADFA2F-6DC6-46BB-ABFA-28C3F0CC1CC1}" srcOrd="1" destOrd="0" parTransId="{9D92F38D-FB13-4114-A99E-B192213020DA}" sibTransId="{D00CC3FE-4187-4A35-9B37-67BAA813BF80}"/>
    <dgm:cxn modelId="{337120BE-59F6-456D-8F84-58DA5D7E28E3}" srcId="{AEB53981-59DA-4A7B-85DC-7E1E1DBC2D40}" destId="{EAC4AC4A-7D2A-4C76-A58C-0F18DAAAEE80}" srcOrd="4" destOrd="0" parTransId="{2609AF7C-9346-4250-B3D2-ABB29F722380}" sibTransId="{B6BAD7A2-7026-4354-A66A-991F457F4A5C}"/>
    <dgm:cxn modelId="{88F18A91-45B3-4933-9D42-C7504BA38055}" type="presParOf" srcId="{44B28642-E1CC-460B-B99E-A3BEB30C26E3}" destId="{2BD1B31A-3E0A-4343-8D0E-5178AD553E88}" srcOrd="0" destOrd="0" presId="urn:microsoft.com/office/officeart/2005/8/layout/matrix1"/>
    <dgm:cxn modelId="{B8796863-9E6C-43C0-83DE-419A40500A58}" type="presParOf" srcId="{2BD1B31A-3E0A-4343-8D0E-5178AD553E88}" destId="{34E975C1-93E9-43B6-A3A4-2CFA1EA06830}" srcOrd="0" destOrd="0" presId="urn:microsoft.com/office/officeart/2005/8/layout/matrix1"/>
    <dgm:cxn modelId="{0C22295D-5C85-4599-BDFB-5CB8510C9AF3}" type="presParOf" srcId="{2BD1B31A-3E0A-4343-8D0E-5178AD553E88}" destId="{E62660AA-01A1-4A63-9D90-A785509CA371}" srcOrd="1" destOrd="0" presId="urn:microsoft.com/office/officeart/2005/8/layout/matrix1"/>
    <dgm:cxn modelId="{7E71AD4D-DE59-49CA-BFAC-BF9C914ECAB7}" type="presParOf" srcId="{2BD1B31A-3E0A-4343-8D0E-5178AD553E88}" destId="{BD182111-2860-4B8A-B0BB-61C24655C14F}" srcOrd="2" destOrd="0" presId="urn:microsoft.com/office/officeart/2005/8/layout/matrix1"/>
    <dgm:cxn modelId="{A3B01D30-5282-44A5-B8D0-04AD6D18394C}" type="presParOf" srcId="{2BD1B31A-3E0A-4343-8D0E-5178AD553E88}" destId="{08A7C29F-234D-415D-B88C-85C327E77532}" srcOrd="3" destOrd="0" presId="urn:microsoft.com/office/officeart/2005/8/layout/matrix1"/>
    <dgm:cxn modelId="{4E6E308A-5B74-4C9C-9E5C-DDA92F389F23}" type="presParOf" srcId="{2BD1B31A-3E0A-4343-8D0E-5178AD553E88}" destId="{65645078-9C65-4A6B-801B-B4A72190D461}" srcOrd="4" destOrd="0" presId="urn:microsoft.com/office/officeart/2005/8/layout/matrix1"/>
    <dgm:cxn modelId="{537F1A73-4D08-409E-8001-ACB011A77008}" type="presParOf" srcId="{2BD1B31A-3E0A-4343-8D0E-5178AD553E88}" destId="{DC3C52D2-7AFA-4CDA-9A2A-99A56AEEAA32}" srcOrd="5" destOrd="0" presId="urn:microsoft.com/office/officeart/2005/8/layout/matrix1"/>
    <dgm:cxn modelId="{6F0A5E7B-8AA8-4BB1-AFE0-6179FD14F935}" type="presParOf" srcId="{2BD1B31A-3E0A-4343-8D0E-5178AD553E88}" destId="{80939F21-D066-4DF6-8BE9-DE5D6F17ABC8}" srcOrd="6" destOrd="0" presId="urn:microsoft.com/office/officeart/2005/8/layout/matrix1"/>
    <dgm:cxn modelId="{097EE006-BB4A-49FC-B901-970D73CA574F}" type="presParOf" srcId="{2BD1B31A-3E0A-4343-8D0E-5178AD553E88}" destId="{C2AB2DDA-C40A-4AA9-AFA7-4BF71A43198A}" srcOrd="7" destOrd="0" presId="urn:microsoft.com/office/officeart/2005/8/layout/matrix1"/>
    <dgm:cxn modelId="{C35584AB-919D-4D26-B0FA-7261CBA84ED3}" type="presParOf" srcId="{44B28642-E1CC-460B-B99E-A3BEB30C26E3}" destId="{5E0C8C54-C941-4BC0-AFCF-5118081049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E865E-BB2B-4BE0-AFDE-5F1FD158589F}">
      <dsp:nvSpPr>
        <dsp:cNvPr id="0" name=""/>
        <dsp:cNvSpPr/>
      </dsp:nvSpPr>
      <dsp:spPr>
        <a:xfrm rot="5400000">
          <a:off x="672817" y="366267"/>
          <a:ext cx="802496" cy="1532938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D185A-C3F0-402E-9AF7-BAA37F89A791}">
      <dsp:nvSpPr>
        <dsp:cNvPr id="0" name=""/>
        <dsp:cNvSpPr/>
      </dsp:nvSpPr>
      <dsp:spPr>
        <a:xfrm>
          <a:off x="478734" y="864046"/>
          <a:ext cx="1325801" cy="105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ahoma"/>
              <a:cs typeface="Tahoma"/>
            </a:rPr>
            <a:t>Победа в Национальном финале среди действующих менеджеров</a:t>
          </a:r>
        </a:p>
      </dsp:txBody>
      <dsp:txXfrm>
        <a:off x="478734" y="864046"/>
        <a:ext cx="1325801" cy="1056733"/>
      </dsp:txXfrm>
    </dsp:sp>
    <dsp:sp modelId="{0C02FA8C-6D72-48AE-ACEC-0E3780084E13}">
      <dsp:nvSpPr>
        <dsp:cNvPr id="0" name=""/>
        <dsp:cNvSpPr/>
      </dsp:nvSpPr>
      <dsp:spPr>
        <a:xfrm>
          <a:off x="1516947" y="366760"/>
          <a:ext cx="227461" cy="227461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15BCF-3A3A-43AD-8423-5DE3C6A37B7F}">
      <dsp:nvSpPr>
        <dsp:cNvPr id="0" name=""/>
        <dsp:cNvSpPr/>
      </dsp:nvSpPr>
      <dsp:spPr>
        <a:xfrm rot="5400000">
          <a:off x="2311043" y="139520"/>
          <a:ext cx="802496" cy="1256043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78146-AA04-4DB5-8580-72268251F0CA}">
      <dsp:nvSpPr>
        <dsp:cNvPr id="0" name=""/>
        <dsp:cNvSpPr/>
      </dsp:nvSpPr>
      <dsp:spPr>
        <a:xfrm>
          <a:off x="2227271" y="498852"/>
          <a:ext cx="1432926" cy="105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Выход в суперфинал Мирового финала</a:t>
          </a:r>
        </a:p>
      </dsp:txBody>
      <dsp:txXfrm>
        <a:off x="2227271" y="498852"/>
        <a:ext cx="1432926" cy="1056733"/>
      </dsp:txXfrm>
    </dsp:sp>
    <dsp:sp modelId="{C8BC0EEF-E82E-44BB-94A1-F3EAFAA3E3F0}">
      <dsp:nvSpPr>
        <dsp:cNvPr id="0" name=""/>
        <dsp:cNvSpPr/>
      </dsp:nvSpPr>
      <dsp:spPr>
        <a:xfrm>
          <a:off x="3112856" y="1565"/>
          <a:ext cx="227461" cy="227461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1CA32-35EE-4483-A8C9-6C4F47887217}">
      <dsp:nvSpPr>
        <dsp:cNvPr id="0" name=""/>
        <dsp:cNvSpPr/>
      </dsp:nvSpPr>
      <dsp:spPr>
        <a:xfrm rot="5400000">
          <a:off x="3915522" y="-265320"/>
          <a:ext cx="802496" cy="133533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1D302-9DA2-4412-BB0C-DFD0841A1997}">
      <dsp:nvSpPr>
        <dsp:cNvPr id="0" name=""/>
        <dsp:cNvSpPr/>
      </dsp:nvSpPr>
      <dsp:spPr>
        <a:xfrm>
          <a:off x="3781566" y="133657"/>
          <a:ext cx="1205548" cy="105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5 </a:t>
          </a:r>
          <a:r>
            <a:rPr lang="ru-RU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место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Tahoma"/>
            </a:rPr>
            <a:t>на Мировом финале</a:t>
          </a:r>
        </a:p>
      </dsp:txBody>
      <dsp:txXfrm>
        <a:off x="3781566" y="133657"/>
        <a:ext cx="1205548" cy="1056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75C1-93E9-43B6-A3A4-2CFA1EA06830}">
      <dsp:nvSpPr>
        <dsp:cNvPr id="0" name=""/>
        <dsp:cNvSpPr/>
      </dsp:nvSpPr>
      <dsp:spPr>
        <a:xfrm rot="16200000">
          <a:off x="915899" y="-910092"/>
          <a:ext cx="1636199" cy="3456384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Размер предприятия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Средний</a:t>
          </a:r>
          <a:endParaRPr lang="ru-RU" sz="2000" b="1" kern="120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5400000">
        <a:off x="5807" y="59904"/>
        <a:ext cx="3456384" cy="1167245"/>
      </dsp:txXfrm>
    </dsp:sp>
    <dsp:sp modelId="{BD182111-2860-4B8A-B0BB-61C24655C14F}">
      <dsp:nvSpPr>
        <dsp:cNvPr id="0" name=""/>
        <dsp:cNvSpPr/>
      </dsp:nvSpPr>
      <dsp:spPr>
        <a:xfrm>
          <a:off x="3456349" y="0"/>
          <a:ext cx="3456384" cy="1636199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Финансовое</a:t>
          </a:r>
          <a:r>
            <a:rPr lang="ru-RU" sz="2000" b="1" kern="1200" dirty="0" smtClean="0">
              <a:solidFill>
                <a:srgbClr val="4BACC6">
                  <a:lumMod val="75000"/>
                </a:srgb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kern="1200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положение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Свободные денежные средства</a:t>
          </a:r>
          <a:endParaRPr lang="ru-RU" sz="2000" b="1" kern="120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56349" y="0"/>
        <a:ext cx="3396480" cy="1227149"/>
      </dsp:txXfrm>
    </dsp:sp>
    <dsp:sp modelId="{65645078-9C65-4A6B-801B-B4A72190D461}">
      <dsp:nvSpPr>
        <dsp:cNvPr id="0" name=""/>
        <dsp:cNvSpPr/>
      </dsp:nvSpPr>
      <dsp:spPr>
        <a:xfrm rot="10800000">
          <a:off x="0" y="1636199"/>
          <a:ext cx="3456384" cy="1636199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Доходность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Предприятие приносит прибыль</a:t>
          </a:r>
          <a:endParaRPr lang="ru-RU" sz="2000" b="1" kern="120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59904" y="2045248"/>
        <a:ext cx="3396480" cy="1227149"/>
      </dsp:txXfrm>
    </dsp:sp>
    <dsp:sp modelId="{80939F21-D066-4DF6-8BE9-DE5D6F17ABC8}">
      <dsp:nvSpPr>
        <dsp:cNvPr id="0" name=""/>
        <dsp:cNvSpPr/>
      </dsp:nvSpPr>
      <dsp:spPr>
        <a:xfrm rot="5400000">
          <a:off x="4366441" y="726106"/>
          <a:ext cx="1636199" cy="3456384"/>
        </a:xfrm>
        <a:prstGeom prst="round1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Внешняя</a:t>
          </a:r>
          <a:r>
            <a:rPr lang="ru-RU" sz="2000" b="1" kern="1200" smtClean="0">
              <a:solidFill>
                <a:srgbClr val="4BACC6">
                  <a:lumMod val="75000"/>
                </a:srgb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kern="1200" smtClean="0">
              <a:solidFill>
                <a:schemeClr val="accent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среда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Рост спроса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4BACC6">
                <a:lumMod val="75000"/>
              </a:srgb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456349" y="2045248"/>
        <a:ext cx="3456384" cy="1167245"/>
      </dsp:txXfrm>
    </dsp:sp>
    <dsp:sp modelId="{5E0C8C54-C941-4BC0-AFCF-5118081049ED}">
      <dsp:nvSpPr>
        <dsp:cNvPr id="0" name=""/>
        <dsp:cNvSpPr/>
      </dsp:nvSpPr>
      <dsp:spPr>
        <a:xfrm>
          <a:off x="2454205" y="1094490"/>
          <a:ext cx="1973332" cy="954746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Инвестиционная привлекательность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5332620</a:t>
          </a:r>
          <a:endParaRPr lang="ru-RU" sz="1800" b="1" kern="1200" dirty="0">
            <a:solidFill>
              <a:srgbClr val="C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00812" y="1141097"/>
        <a:ext cx="1880118" cy="861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1189-524E-4F6E-BF47-D23E5D86E491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C590-4C6A-44EC-888A-B66E88263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9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21A8-72CC-4C45-B9D4-300E7D00BDF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8219C-066B-476C-A593-49BCFAD61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3917-F27C-49E5-B150-D5BF1A50D9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3917-F27C-49E5-B150-D5BF1A50D9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4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 sz="230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01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3"/>
            <a:ext cx="12192000" cy="123164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0000"/>
                  <a:lumOff val="10000"/>
                </a:schemeClr>
              </a:gs>
              <a:gs pos="50000">
                <a:schemeClr val="accent1">
                  <a:shade val="67500"/>
                  <a:satMod val="115000"/>
                  <a:lumMod val="95000"/>
                  <a:lumOff val="5000"/>
                </a:schemeClr>
              </a:gs>
              <a:gs pos="100000">
                <a:schemeClr val="accent1">
                  <a:shade val="100000"/>
                  <a:satMod val="115000"/>
                  <a:lumMod val="90000"/>
                  <a:lumOff val="1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31643"/>
            <a:ext cx="12192000" cy="1723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0" t="51439" r="34958" b="26722"/>
          <a:stretch/>
        </p:blipFill>
        <p:spPr>
          <a:xfrm>
            <a:off x="10641232" y="-1"/>
            <a:ext cx="1550769" cy="122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643"/>
            <a:ext cx="10526400" cy="1188000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41834"/>
            <a:ext cx="109728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922115"/>
          </a:xfrm>
        </p:spPr>
        <p:txBody>
          <a:bodyPr anchor="ctr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41834"/>
            <a:ext cx="10972800" cy="4722166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spcBef>
                <a:spcPts val="1800"/>
              </a:spcBef>
              <a:defRPr sz="18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800"/>
            </a:lvl4pPr>
            <a:lvl5pPr>
              <a:spcBef>
                <a:spcPts val="1800"/>
              </a:spcBef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1C21-4B31-4E88-93A0-4E1BDDDECEF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FFB2-9362-49DC-9E61-F5ED18A15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2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3.png"/><Relationship Id="rId16" Type="http://schemas.openxmlformats.org/officeDocument/2006/relationships/image" Target="../media/image49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Документы\Рабочий стол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0" y="-868"/>
            <a:ext cx="12261000" cy="68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67" y="351400"/>
            <a:ext cx="1916276" cy="105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000" y="639000"/>
            <a:ext cx="40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42025"/>
                </a:solidFill>
                <a:latin typeface="Helvetica Neue" charset="0"/>
                <a:ea typeface="Helvetica Neue" charset="0"/>
                <a:cs typeface="Helvetica Neue" charset="0"/>
              </a:rPr>
              <a:t>Командная работа</a:t>
            </a:r>
          </a:p>
        </p:txBody>
      </p:sp>
      <p:sp>
        <p:nvSpPr>
          <p:cNvPr id="5" name="Rectangle 2"/>
          <p:cNvSpPr/>
          <p:nvPr/>
        </p:nvSpPr>
        <p:spPr>
          <a:xfrm>
            <a:off x="0" y="6597292"/>
            <a:ext cx="12192000" cy="260708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/>
          <p:nvPr/>
        </p:nvSpPr>
        <p:spPr>
          <a:xfrm>
            <a:off x="0" y="594000"/>
            <a:ext cx="471000" cy="675000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внутренняя память 34"/>
          <p:cNvSpPr/>
          <p:nvPr/>
        </p:nvSpPr>
        <p:spPr>
          <a:xfrm>
            <a:off x="1097340" y="523558"/>
            <a:ext cx="922498" cy="82048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3360283" y="1653812"/>
            <a:ext cx="6871383" cy="3755467"/>
          </a:xfrm>
          <a:prstGeom prst="arc">
            <a:avLst>
              <a:gd name="adj1" fmla="val 16200000"/>
              <a:gd name="adj2" fmla="val 1619728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01576" y="1671525"/>
            <a:ext cx="3630305" cy="363030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0" y="1938192"/>
            <a:ext cx="3675710" cy="29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03500" y="5568003"/>
            <a:ext cx="118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DaxlineCyrSC-Regular" panose="02000503040000020004" pitchFamily="50" charset="-52"/>
              </a:rPr>
              <a:t>Действия участников оценивают эксперты </a:t>
            </a:r>
            <a:br>
              <a:rPr lang="ru-RU" sz="2400" dirty="0">
                <a:latin typeface="DaxlineCyrSC-Regular" panose="02000503040000020004" pitchFamily="50" charset="-52"/>
              </a:rPr>
            </a:br>
            <a:r>
              <a:rPr lang="ru-RU" sz="2400" dirty="0">
                <a:latin typeface="DaxlineCyrSC-Regular" panose="02000503040000020004" pitchFamily="50" charset="-52"/>
              </a:rPr>
              <a:t>(по 1-2 на каждую команду), заполняя специальные формы оценки</a:t>
            </a:r>
          </a:p>
        </p:txBody>
      </p:sp>
      <p:sp>
        <p:nvSpPr>
          <p:cNvPr id="44" name="Овал 43"/>
          <p:cNvSpPr/>
          <p:nvPr/>
        </p:nvSpPr>
        <p:spPr>
          <a:xfrm>
            <a:off x="8541913" y="1604278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6" y="1693527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9391728" y="2218569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71" y="2307818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9816949" y="307656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92" y="316581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/>
          <p:cNvSpPr/>
          <p:nvPr/>
        </p:nvSpPr>
        <p:spPr>
          <a:xfrm>
            <a:off x="7479662" y="4767368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05" y="4856617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/>
          <p:cNvSpPr/>
          <p:nvPr/>
        </p:nvSpPr>
        <p:spPr>
          <a:xfrm>
            <a:off x="8541913" y="461727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6" y="470652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9391728" y="3930691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71" y="4019940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7479662" y="1419907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05" y="1509156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89" y="1958124"/>
            <a:ext cx="1380646" cy="295429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3" y="710179"/>
            <a:ext cx="328895" cy="70376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9" y="997338"/>
            <a:ext cx="328895" cy="70376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34" y="2024247"/>
            <a:ext cx="328895" cy="70376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87" y="3992764"/>
            <a:ext cx="328895" cy="70376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6" y="4890326"/>
            <a:ext cx="328895" cy="70376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28" y="5255738"/>
            <a:ext cx="328895" cy="70376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83" y="1846639"/>
            <a:ext cx="328895" cy="70376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88" y="5080497"/>
            <a:ext cx="328895" cy="703767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 flipH="1" flipV="1">
            <a:off x="10536660" y="3892956"/>
            <a:ext cx="129475" cy="183295"/>
          </a:xfrm>
          <a:prstGeom prst="straightConnector1">
            <a:avLst/>
          </a:prstGeom>
          <a:ln w="19050">
            <a:solidFill>
              <a:srgbClr val="E4202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2" idx="1"/>
          </p:cNvCxnSpPr>
          <p:nvPr/>
        </p:nvCxnSpPr>
        <p:spPr>
          <a:xfrm flipH="1">
            <a:off x="10310178" y="4344648"/>
            <a:ext cx="346709" cy="3898"/>
          </a:xfrm>
          <a:prstGeom prst="straightConnector1">
            <a:avLst/>
          </a:prstGeom>
          <a:ln w="19050">
            <a:solidFill>
              <a:srgbClr val="E4202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67" y="351400"/>
            <a:ext cx="1916276" cy="105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000" y="639000"/>
            <a:ext cx="40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42025"/>
                </a:solidFill>
                <a:latin typeface="Helvetica Neue" charset="0"/>
                <a:ea typeface="Helvetica Neue" charset="0"/>
                <a:cs typeface="Helvetica Neue" charset="0"/>
              </a:rPr>
              <a:t>Командная работа</a:t>
            </a:r>
          </a:p>
        </p:txBody>
      </p:sp>
      <p:sp>
        <p:nvSpPr>
          <p:cNvPr id="5" name="Rectangle 2"/>
          <p:cNvSpPr/>
          <p:nvPr/>
        </p:nvSpPr>
        <p:spPr>
          <a:xfrm>
            <a:off x="0" y="6597292"/>
            <a:ext cx="12192000" cy="260708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/>
          <p:nvPr/>
        </p:nvSpPr>
        <p:spPr>
          <a:xfrm>
            <a:off x="0" y="594000"/>
            <a:ext cx="471000" cy="675000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внутренняя память 34"/>
          <p:cNvSpPr/>
          <p:nvPr/>
        </p:nvSpPr>
        <p:spPr>
          <a:xfrm>
            <a:off x="1097340" y="523558"/>
            <a:ext cx="922498" cy="82048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3360283" y="1653812"/>
            <a:ext cx="6871383" cy="3755467"/>
          </a:xfrm>
          <a:prstGeom prst="arc">
            <a:avLst>
              <a:gd name="adj1" fmla="val 16200000"/>
              <a:gd name="adj2" fmla="val 1619728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301576" y="1671525"/>
            <a:ext cx="3630305" cy="363030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0" y="1938192"/>
            <a:ext cx="3675710" cy="29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03500" y="5568003"/>
            <a:ext cx="118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DaxlineCyrSC-Regular" panose="02000503040000020004" pitchFamily="50" charset="-52"/>
              </a:rPr>
              <a:t>Действия участников оценивают эксперты </a:t>
            </a:r>
            <a:br>
              <a:rPr lang="ru-RU" sz="2400" dirty="0">
                <a:latin typeface="DaxlineCyrSC-Regular" panose="02000503040000020004" pitchFamily="50" charset="-52"/>
              </a:rPr>
            </a:br>
            <a:r>
              <a:rPr lang="ru-RU" sz="2400" dirty="0">
                <a:latin typeface="DaxlineCyrSC-Regular" panose="02000503040000020004" pitchFamily="50" charset="-52"/>
              </a:rPr>
              <a:t>(по 1-2 на каждую команду), заполняя специальные формы оценки</a:t>
            </a:r>
          </a:p>
        </p:txBody>
      </p:sp>
      <p:sp>
        <p:nvSpPr>
          <p:cNvPr id="44" name="Овал 43"/>
          <p:cNvSpPr/>
          <p:nvPr/>
        </p:nvSpPr>
        <p:spPr>
          <a:xfrm>
            <a:off x="8541913" y="1604278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6" y="1693527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/>
          <p:cNvSpPr/>
          <p:nvPr/>
        </p:nvSpPr>
        <p:spPr>
          <a:xfrm>
            <a:off x="9391728" y="2218569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71" y="2307818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Овал 47"/>
          <p:cNvSpPr/>
          <p:nvPr/>
        </p:nvSpPr>
        <p:spPr>
          <a:xfrm>
            <a:off x="9816949" y="307656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92" y="316581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Овал 49"/>
          <p:cNvSpPr/>
          <p:nvPr/>
        </p:nvSpPr>
        <p:spPr>
          <a:xfrm>
            <a:off x="7479662" y="4767368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05" y="4856617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Овал 61"/>
          <p:cNvSpPr/>
          <p:nvPr/>
        </p:nvSpPr>
        <p:spPr>
          <a:xfrm>
            <a:off x="8541913" y="461727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56" y="470652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9391728" y="3930691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471" y="4019940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Овал 65"/>
          <p:cNvSpPr/>
          <p:nvPr/>
        </p:nvSpPr>
        <p:spPr>
          <a:xfrm>
            <a:off x="7479662" y="1419907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05" y="1509156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89" y="1958124"/>
            <a:ext cx="1380646" cy="295429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33" y="710179"/>
            <a:ext cx="328895" cy="70376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99" y="997338"/>
            <a:ext cx="328895" cy="70376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34" y="2024247"/>
            <a:ext cx="328895" cy="70376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87" y="3992764"/>
            <a:ext cx="328895" cy="70376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6" y="4890326"/>
            <a:ext cx="328895" cy="70376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28" y="5255738"/>
            <a:ext cx="328895" cy="70376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83" y="1846639"/>
            <a:ext cx="328895" cy="70376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88" y="5080497"/>
            <a:ext cx="328895" cy="703767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 flipH="1" flipV="1">
            <a:off x="10536660" y="3892956"/>
            <a:ext cx="129475" cy="183295"/>
          </a:xfrm>
          <a:prstGeom prst="straightConnector1">
            <a:avLst/>
          </a:prstGeom>
          <a:ln w="19050">
            <a:solidFill>
              <a:srgbClr val="E4202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72" idx="1"/>
          </p:cNvCxnSpPr>
          <p:nvPr/>
        </p:nvCxnSpPr>
        <p:spPr>
          <a:xfrm flipH="1">
            <a:off x="10310178" y="4344648"/>
            <a:ext cx="346709" cy="3898"/>
          </a:xfrm>
          <a:prstGeom prst="straightConnector1">
            <a:avLst/>
          </a:prstGeom>
          <a:ln w="19050">
            <a:solidFill>
              <a:srgbClr val="E4202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Стрелка вверх 78"/>
          <p:cNvSpPr/>
          <p:nvPr/>
        </p:nvSpPr>
        <p:spPr>
          <a:xfrm rot="13575037">
            <a:off x="10985782" y="1288232"/>
            <a:ext cx="642111" cy="795408"/>
          </a:xfrm>
          <a:prstGeom prst="upArrow">
            <a:avLst/>
          </a:prstGeom>
          <a:solidFill>
            <a:srgbClr val="E42025"/>
          </a:solidFill>
          <a:ln>
            <a:solidFill>
              <a:srgbClr val="E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верх 79"/>
          <p:cNvSpPr/>
          <p:nvPr/>
        </p:nvSpPr>
        <p:spPr>
          <a:xfrm rot="17182697">
            <a:off x="10306489" y="5355049"/>
            <a:ext cx="642111" cy="795408"/>
          </a:xfrm>
          <a:prstGeom prst="upArrow">
            <a:avLst/>
          </a:prstGeom>
          <a:solidFill>
            <a:srgbClr val="E42025"/>
          </a:solidFill>
          <a:ln>
            <a:solidFill>
              <a:srgbClr val="E4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3" y="1476674"/>
            <a:ext cx="71440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000" y="4019398"/>
            <a:ext cx="4950001" cy="181097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Helvetica Neue" charset="0"/>
                <a:ea typeface="Helvetica Neue" charset="0"/>
                <a:cs typeface="Helvetica Neue" charset="0"/>
              </a:rPr>
              <a:t>Полуфинал </a:t>
            </a:r>
            <a:br>
              <a:rPr lang="ru-RU" sz="2800" b="1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800" b="1" dirty="0" smtClean="0">
                <a:latin typeface="Helvetica Neue" charset="0"/>
                <a:ea typeface="Helvetica Neue" charset="0"/>
                <a:cs typeface="Helvetica Neue" charset="0"/>
              </a:rPr>
              <a:t>Приволжского</a:t>
            </a:r>
            <a:r>
              <a:rPr lang="ru-RU" sz="2800" b="1" dirty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ru-RU" sz="2800" b="1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2800" b="1" dirty="0">
                <a:latin typeface="Helvetica Neue" charset="0"/>
                <a:ea typeface="Helvetica Neue" charset="0"/>
                <a:cs typeface="Helvetica Neue" charset="0"/>
              </a:rPr>
              <a:t>федерального округа</a:t>
            </a:r>
          </a:p>
        </p:txBody>
      </p:sp>
      <p:pic>
        <p:nvPicPr>
          <p:cNvPr id="6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77" y="162371"/>
            <a:ext cx="2231630" cy="22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" y="167568"/>
            <a:ext cx="5805000" cy="3851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1001" y="3384090"/>
            <a:ext cx="5331000" cy="1664910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843" y="3384090"/>
            <a:ext cx="5330998" cy="166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Установка </a:t>
            </a:r>
          </a:p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для игры</a:t>
            </a:r>
            <a:endParaRPr lang="ru-RU" sz="4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42790" y="666293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/>
          <a:stretch>
            <a:fillRect/>
          </a:stretch>
        </p:blipFill>
        <p:spPr bwMode="auto">
          <a:xfrm>
            <a:off x="1956000" y="909000"/>
            <a:ext cx="8832000" cy="55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42790" y="666293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286372" cy="1384704"/>
          </a:xfrm>
          <a:prstGeom prst="rect">
            <a:avLst/>
          </a:prstGeom>
        </p:spPr>
      </p:pic>
      <p:pic>
        <p:nvPicPr>
          <p:cNvPr id="42" name="Picture 2" descr="C:\Users\Дмитрий\Desktop\1212\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0" y="1570999"/>
            <a:ext cx="2143214" cy="46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C:\Users\Дмитрий\Desktop\1212\2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24" y="3359915"/>
            <a:ext cx="1144134" cy="14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4053000" y="3449228"/>
            <a:ext cx="1225013" cy="1155417"/>
            <a:chOff x="3584848" y="3429000"/>
            <a:chExt cx="1255390" cy="1219200"/>
          </a:xfrm>
        </p:grpSpPr>
        <p:pic>
          <p:nvPicPr>
            <p:cNvPr id="45" name="Picture 4" descr="C:\Users\Дмитрий\Desktop\1212\3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8" y="3645024"/>
              <a:ext cx="4095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" descr="C:\Users\Дмитрий\Desktop\1212\4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888" y="3429000"/>
              <a:ext cx="8953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7" descr="C:\Users\Дмитрий\Desktop\1212\5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56" y="2715991"/>
            <a:ext cx="674745" cy="6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 descr="C:\Users\Дмитрий\Desktop\1212\67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1" y="2267927"/>
            <a:ext cx="1075682" cy="11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C:\Users\Дмитрий\Desktop\1212\к23к2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00" y="2765637"/>
            <a:ext cx="870324" cy="56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 descr="C:\Users\Дмитрий\Desktop\1212\2кмаывм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00" y="3420538"/>
            <a:ext cx="1046344" cy="11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 descr="C:\Users\Дмитрий\Desktop\1212\3к2апа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00" y="4651034"/>
            <a:ext cx="987672" cy="6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2" descr="C:\Users\Дмитрий\Desktop\1212\232.png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72" y="4584982"/>
            <a:ext cx="1056123" cy="7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3" descr="C:\Users\Дмитрий\Desktop\1212\2323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98" y="5364000"/>
            <a:ext cx="2875000" cy="43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" descr="C:\Users\Дмитрий\Desktop\1212\7.png"/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48" y="4651034"/>
            <a:ext cx="977892" cy="6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Выноска с четырьмя стрелками 37"/>
          <p:cNvSpPr/>
          <p:nvPr/>
        </p:nvSpPr>
        <p:spPr>
          <a:xfrm>
            <a:off x="5278013" y="3420538"/>
            <a:ext cx="1339986" cy="1085617"/>
          </a:xfrm>
          <a:prstGeom prst="quad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Calibri" panose="020F0502020204030204" pitchFamily="34" charset="0"/>
              </a:rPr>
              <a:t>4</a:t>
            </a:r>
            <a:endParaRPr lang="ru-RU" sz="6000" dirty="0">
              <a:latin typeface="Calibri" panose="020F0502020204030204" pitchFamily="34" charset="0"/>
            </a:endParaRPr>
          </a:p>
        </p:txBody>
      </p:sp>
      <p:grpSp>
        <p:nvGrpSpPr>
          <p:cNvPr id="55" name="Группа 54"/>
          <p:cNvGrpSpPr>
            <a:grpSpLocks/>
          </p:cNvGrpSpPr>
          <p:nvPr/>
        </p:nvGrpSpPr>
        <p:grpSpPr bwMode="auto">
          <a:xfrm>
            <a:off x="7702436" y="3383966"/>
            <a:ext cx="1942056" cy="1456307"/>
            <a:chOff x="7401272" y="3356992"/>
            <a:chExt cx="1991866" cy="1536179"/>
          </a:xfrm>
        </p:grpSpPr>
        <p:pic>
          <p:nvPicPr>
            <p:cNvPr id="56" name="Picture 16" descr="C:\Users\Дмитрий\Desktop\1212\сысыфсфы.png"/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288" y="4293096"/>
              <a:ext cx="184785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Группа 30"/>
            <p:cNvGrpSpPr>
              <a:grpSpLocks/>
            </p:cNvGrpSpPr>
            <p:nvPr/>
          </p:nvGrpSpPr>
          <p:grpSpPr bwMode="auto">
            <a:xfrm>
              <a:off x="7401272" y="3356992"/>
              <a:ext cx="1499989" cy="914400"/>
              <a:chOff x="7401272" y="3356992"/>
              <a:chExt cx="1499989" cy="914400"/>
            </a:xfrm>
          </p:grpSpPr>
          <p:pic>
            <p:nvPicPr>
              <p:cNvPr id="58" name="Picture 14" descr="C:\Users\Дмитрий\Desktop\1212\авцвацсс.png"/>
              <p:cNvPicPr>
                <a:picLocks noChangeAspect="1" noChangeArrowheads="1"/>
              </p:cNvPicPr>
              <p:nvPr/>
            </p:nvPicPr>
            <p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7336" y="3356992"/>
                <a:ext cx="92392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7" descr="C:\Users\Дмитрий\Desktop\1212\цацацацс.png"/>
              <p:cNvPicPr>
                <a:picLocks noChangeAspect="1" noChangeArrowheads="1"/>
              </p:cNvPicPr>
              <p:nvPr/>
            </p:nvPicPr>
            <p:blipFill>
              <a:blip r:embed="rId1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1272" y="3573016"/>
                <a:ext cx="371475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Плюс 59"/>
          <p:cNvSpPr/>
          <p:nvPr/>
        </p:nvSpPr>
        <p:spPr>
          <a:xfrm>
            <a:off x="9482400" y="3449228"/>
            <a:ext cx="914400" cy="9144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48" y="3383966"/>
            <a:ext cx="1796730" cy="8508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774643" y="4312257"/>
            <a:ext cx="241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э</a:t>
            </a:r>
            <a:r>
              <a:rPr lang="ru-RU" sz="1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ффективное планирование</a:t>
            </a:r>
            <a:endParaRPr lang="ru-RU" sz="1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Пятиугольник 64"/>
          <p:cNvSpPr/>
          <p:nvPr/>
        </p:nvSpPr>
        <p:spPr>
          <a:xfrm>
            <a:off x="2759276" y="1648698"/>
            <a:ext cx="9006724" cy="360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периода= 4 игровых часов= 4 рабочим кварталам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0" grpId="0" animBg="1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584000" y="666293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23" name="Овал 4"/>
          <p:cNvSpPr/>
          <p:nvPr/>
        </p:nvSpPr>
        <p:spPr>
          <a:xfrm>
            <a:off x="847683" y="2532624"/>
            <a:ext cx="1036586" cy="950578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88751" tIns="22860" rIns="88751" bIns="2286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DaxlineCyrSC-Regular (Основной текст)"/>
                <a:cs typeface="Arial" panose="020B0604020202020204" pitchFamily="34" charset="0"/>
              </a:rPr>
              <a:t>ИП</a:t>
            </a:r>
          </a:p>
        </p:txBody>
      </p:sp>
      <p:sp>
        <p:nvSpPr>
          <p:cNvPr id="24" name="Овал 23"/>
          <p:cNvSpPr/>
          <p:nvPr/>
        </p:nvSpPr>
        <p:spPr>
          <a:xfrm>
            <a:off x="1551000" y="1719000"/>
            <a:ext cx="2041065" cy="144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ИП</a:t>
            </a:r>
            <a:endParaRPr lang="ru-RU" sz="4000" dirty="0"/>
          </a:p>
        </p:txBody>
      </p:sp>
      <p:sp>
        <p:nvSpPr>
          <p:cNvPr id="25" name="Равно 24"/>
          <p:cNvSpPr/>
          <p:nvPr/>
        </p:nvSpPr>
        <p:spPr>
          <a:xfrm>
            <a:off x="3665629" y="2078999"/>
            <a:ext cx="621633" cy="789145"/>
          </a:xfrm>
          <a:prstGeom prst="mathEqual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DaxlineCyrSC-Regular (Основной текст)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396226" y="1719000"/>
            <a:ext cx="2554774" cy="145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DaxlineCyrSC-Regular (Основной текст)"/>
                <a:cs typeface="Arial" panose="020B0604020202020204" pitchFamily="34" charset="0"/>
              </a:rPr>
              <a:t>Рыночная капитализация</a:t>
            </a:r>
          </a:p>
          <a:p>
            <a:pPr algn="ctr"/>
            <a:endParaRPr lang="ru-RU" sz="1600" b="1" dirty="0"/>
          </a:p>
        </p:txBody>
      </p:sp>
      <p:sp>
        <p:nvSpPr>
          <p:cNvPr id="27" name="Плюс 26"/>
          <p:cNvSpPr/>
          <p:nvPr/>
        </p:nvSpPr>
        <p:spPr>
          <a:xfrm>
            <a:off x="7218482" y="2045735"/>
            <a:ext cx="742614" cy="789146"/>
          </a:xfrm>
          <a:prstGeom prst="mathPlu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DaxlineCyrSC-Regular (Основной текст)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125865" y="1719000"/>
            <a:ext cx="2425135" cy="1442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DaxlineCyrSC-Regular (Основной текст)"/>
                <a:cs typeface="Arial" panose="020B0604020202020204" pitchFamily="34" charset="0"/>
              </a:rPr>
              <a:t>Доп. доход</a:t>
            </a:r>
          </a:p>
          <a:p>
            <a:pPr algn="ctr" defTabSz="800100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latin typeface="DaxlineCyrSC-Regular (Основной текст)"/>
                <a:cs typeface="Arial" panose="020B0604020202020204" pitchFamily="34" charset="0"/>
              </a:rPr>
              <a:t>акционеров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459103" y="3056800"/>
            <a:ext cx="414407" cy="1920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80549" y="3073841"/>
            <a:ext cx="295275" cy="1920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665629" y="3384000"/>
            <a:ext cx="1461195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600" dirty="0">
                <a:solidFill>
                  <a:schemeClr val="bg1"/>
                </a:solidFill>
                <a:latin typeface="DaxlineCyrSC-Regular (Основной текст)"/>
              </a:rPr>
              <a:t>Цена акции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10127" y="3375972"/>
            <a:ext cx="1773197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dirty="0">
                <a:solidFill>
                  <a:schemeClr val="bg1"/>
                </a:solidFill>
                <a:latin typeface="DaxlineCyrSC-Regular (Основной текст)"/>
              </a:rPr>
              <a:t>Кол-во акций в обращении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89789" y="3395572"/>
            <a:ext cx="1461195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600" dirty="0">
                <a:solidFill>
                  <a:schemeClr val="bg1"/>
                </a:solidFill>
                <a:latin typeface="DaxlineCyrSC-Regular (Основной текст)"/>
              </a:rPr>
              <a:t>Дивиденды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8125865" y="3039759"/>
            <a:ext cx="389045" cy="22617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861215" y="3039759"/>
            <a:ext cx="434057" cy="22617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408673" y="3395572"/>
            <a:ext cx="1773197" cy="5040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dirty="0">
                <a:solidFill>
                  <a:schemeClr val="bg1"/>
                </a:solidFill>
                <a:latin typeface="DaxlineCyrSC-Regular (Основной текст)"/>
              </a:rPr>
              <a:t>Эмиссия/выкуп акций</a:t>
            </a: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10800000" flipV="1">
            <a:off x="2979829" y="3665191"/>
            <a:ext cx="685800" cy="1751013"/>
          </a:xfrm>
          <a:prstGeom prst="bentConnector2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97430" y="4540697"/>
            <a:ext cx="387350" cy="0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79828" y="5094000"/>
            <a:ext cx="387350" cy="0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79828" y="5405220"/>
            <a:ext cx="387350" cy="0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95933" y="4824000"/>
            <a:ext cx="387350" cy="0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3384780" y="4358835"/>
            <a:ext cx="60238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DaxlineCyrSC-Regular (Основной текст)"/>
              </a:rPr>
              <a:t>Размер вашей компании (чистые активы)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DaxlineCyrSC-Regular (Основной текст)"/>
              </a:rPr>
              <a:t>Финансовая результативность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DaxlineCyrSC-Regular (Основной текст)"/>
              </a:rPr>
              <a:t>Занимаемая доля на рынке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dirty="0">
                <a:latin typeface="DaxlineCyrSC-Regular (Основной текст)"/>
              </a:rPr>
              <a:t>Способность прогнозировать и удовлетворять заказы </a:t>
            </a:r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42790" y="666293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29471" y="2769355"/>
            <a:ext cx="7410304" cy="3312368"/>
          </a:xfrm>
          <a:prstGeom prst="roundRect">
            <a:avLst>
              <a:gd name="adj" fmla="val 667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66529" y="4273485"/>
            <a:ext cx="1856235" cy="5213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57198" y="4322992"/>
            <a:ext cx="1329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Продукт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6528" y="4849950"/>
            <a:ext cx="1876305" cy="5213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62151" y="4906964"/>
            <a:ext cx="1329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Продукт 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9217" y="5406477"/>
            <a:ext cx="1856235" cy="5213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0137" y="5503133"/>
            <a:ext cx="1329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Продукт 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21695" y="4246965"/>
            <a:ext cx="1363630" cy="5213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45159" y="4349512"/>
            <a:ext cx="1004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Россия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21695" y="4830937"/>
            <a:ext cx="1363630" cy="5213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50876" y="493661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ЕС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10188" y="5394453"/>
            <a:ext cx="1363630" cy="5213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77280" y="5503133"/>
            <a:ext cx="1252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Интернет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28985" y="3163186"/>
            <a:ext cx="20658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Агенты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дистрибьюторы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4035" y="4849950"/>
            <a:ext cx="2658216" cy="52138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40684" y="4936610"/>
            <a:ext cx="2066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Полуфабрикаты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34110" y="6136371"/>
            <a:ext cx="1895751" cy="32830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35127" y="6081723"/>
            <a:ext cx="1510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Аутсорсинг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45684" y="3801606"/>
            <a:ext cx="1395000" cy="521386"/>
          </a:xfrm>
          <a:prstGeom prst="roundRect">
            <a:avLst/>
          </a:prstGeom>
          <a:solidFill>
            <a:srgbClr val="408F1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15694" y="3865443"/>
            <a:ext cx="96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Сырье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9646" y="4425539"/>
            <a:ext cx="1369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Сборщики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74246" y="4751187"/>
            <a:ext cx="1577121" cy="42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26577" y="3411907"/>
            <a:ext cx="990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Станки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70778" y="3708842"/>
            <a:ext cx="1008001" cy="42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25305" y="2982072"/>
            <a:ext cx="12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Механики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67035" y="3330303"/>
            <a:ext cx="1296000" cy="42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9117" y="3151214"/>
            <a:ext cx="1214073" cy="521386"/>
          </a:xfrm>
          <a:prstGeom prst="roundRect">
            <a:avLst/>
          </a:prstGeom>
          <a:solidFill>
            <a:srgbClr val="408F1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9676" y="3223495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СПОТ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9316" y="3730609"/>
            <a:ext cx="1214074" cy="521386"/>
          </a:xfrm>
          <a:prstGeom prst="roundRect">
            <a:avLst/>
          </a:prstGeom>
          <a:solidFill>
            <a:srgbClr val="408F1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7045" y="3806636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3-х </a:t>
            </a:r>
            <a:r>
              <a:rPr kumimoji="0" lang="ru-RU" altLang="ru-RU" sz="1800" b="1" dirty="0" err="1">
                <a:latin typeface="DaxlineCyrSC-Regular (Основной текст)"/>
              </a:rPr>
              <a:t>м.ф</a:t>
            </a:r>
            <a:r>
              <a:rPr kumimoji="0" lang="ru-RU" altLang="ru-RU" sz="1800" b="1" dirty="0">
                <a:latin typeface="DaxlineCyrSC-Regular (Основной текст)"/>
              </a:rPr>
              <a:t>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9316" y="4301843"/>
            <a:ext cx="1214074" cy="521386"/>
          </a:xfrm>
          <a:prstGeom prst="roundRect">
            <a:avLst/>
          </a:prstGeom>
          <a:solidFill>
            <a:srgbClr val="408F1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69117" y="4377870"/>
            <a:ext cx="1212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latin typeface="DaxlineCyrSC-Regular (Основной текст)"/>
              </a:rPr>
              <a:t>6-ти </a:t>
            </a:r>
            <a:r>
              <a:rPr kumimoji="0" lang="ru-RU" altLang="ru-RU" sz="1800" b="1" dirty="0" err="1">
                <a:latin typeface="DaxlineCyrSC-Regular (Основной текст)"/>
              </a:rPr>
              <a:t>м.ф</a:t>
            </a:r>
            <a:r>
              <a:rPr kumimoji="0" lang="ru-RU" altLang="ru-RU" sz="1800" b="1" dirty="0">
                <a:latin typeface="DaxlineCyrSC-Regular (Основной текст)"/>
              </a:rPr>
              <a:t>.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688148" y="3426131"/>
            <a:ext cx="362494" cy="492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4" idx="3"/>
          </p:cNvCxnSpPr>
          <p:nvPr/>
        </p:nvCxnSpPr>
        <p:spPr>
          <a:xfrm>
            <a:off x="1693390" y="3991302"/>
            <a:ext cx="3397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683190" y="4053191"/>
            <a:ext cx="351937" cy="5351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720469" y="4344298"/>
            <a:ext cx="455744" cy="5318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771957" y="5276296"/>
            <a:ext cx="455744" cy="8225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858351" y="4392412"/>
            <a:ext cx="469504" cy="6810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846313" y="5077854"/>
            <a:ext cx="493581" cy="190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858351" y="5121276"/>
            <a:ext cx="553856" cy="5766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8525447" y="5048251"/>
            <a:ext cx="134144" cy="12382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cxnSp>
        <p:nvCxnSpPr>
          <p:cNvPr id="49" name="Прямая со стрелкой 48"/>
          <p:cNvCxnSpPr>
            <a:endCxn id="48" idx="1"/>
          </p:cNvCxnSpPr>
          <p:nvPr/>
        </p:nvCxnSpPr>
        <p:spPr>
          <a:xfrm>
            <a:off x="8222764" y="4492626"/>
            <a:ext cx="321602" cy="5730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3"/>
            <a:endCxn id="48" idx="2"/>
          </p:cNvCxnSpPr>
          <p:nvPr/>
        </p:nvCxnSpPr>
        <p:spPr>
          <a:xfrm flipV="1">
            <a:off x="8242833" y="5110164"/>
            <a:ext cx="282614" cy="4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3"/>
            <a:endCxn id="48" idx="4"/>
          </p:cNvCxnSpPr>
          <p:nvPr/>
        </p:nvCxnSpPr>
        <p:spPr>
          <a:xfrm flipV="1">
            <a:off x="8265452" y="5172076"/>
            <a:ext cx="327067" cy="4950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2" idx="1"/>
          </p:cNvCxnSpPr>
          <p:nvPr/>
        </p:nvCxnSpPr>
        <p:spPr>
          <a:xfrm flipV="1">
            <a:off x="8656680" y="4507658"/>
            <a:ext cx="265015" cy="5739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4" idx="1"/>
          </p:cNvCxnSpPr>
          <p:nvPr/>
        </p:nvCxnSpPr>
        <p:spPr>
          <a:xfrm flipV="1">
            <a:off x="8636043" y="5091630"/>
            <a:ext cx="285652" cy="52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8646444" y="5096904"/>
            <a:ext cx="264849" cy="53391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Картинки по запросу древесина вектор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01" y="1762126"/>
            <a:ext cx="1100667" cy="7604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6" name="Стрелка вправо 55"/>
          <p:cNvSpPr/>
          <p:nvPr/>
        </p:nvSpPr>
        <p:spPr>
          <a:xfrm>
            <a:off x="2999829" y="2043076"/>
            <a:ext cx="648361" cy="268287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pic>
        <p:nvPicPr>
          <p:cNvPr id="57" name="Picture 4" descr="Картинки по запросу бревна белый фон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6" b="26202"/>
          <a:stretch>
            <a:fillRect/>
          </a:stretch>
        </p:blipFill>
        <p:spPr bwMode="auto">
          <a:xfrm>
            <a:off x="920932" y="1672083"/>
            <a:ext cx="1766226" cy="8778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8" name="Picture 8" descr="Картинки по запросу табурет белый фон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4164" r="21619" b="4768"/>
          <a:stretch>
            <a:fillRect/>
          </a:stretch>
        </p:blipFill>
        <p:spPr bwMode="auto">
          <a:xfrm>
            <a:off x="6302020" y="1480790"/>
            <a:ext cx="1035315" cy="12604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9" name="Picture 10" descr="Картинки по запросу супермаркет белый фон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93" y="1372839"/>
            <a:ext cx="1929606" cy="12573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0" name="Стрелка вправо 59"/>
          <p:cNvSpPr/>
          <p:nvPr/>
        </p:nvSpPr>
        <p:spPr>
          <a:xfrm>
            <a:off x="5259123" y="2050701"/>
            <a:ext cx="648361" cy="268287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7498376" y="2050701"/>
            <a:ext cx="648361" cy="268287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DaxlineCyrSC-Regular (Основной текст)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6714000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8" grpId="0"/>
      <p:bldP spid="20" grpId="0"/>
      <p:bldP spid="22" grpId="0"/>
      <p:bldP spid="24" grpId="0"/>
      <p:bldP spid="25" grpId="0"/>
      <p:bldP spid="27" grpId="0"/>
      <p:bldP spid="29" grpId="0"/>
      <p:bldP spid="33" grpId="0"/>
      <p:bldP spid="35" grpId="0"/>
      <p:bldP spid="37" grpId="0"/>
      <p:bldP spid="48" grpId="0" animBg="1"/>
      <p:bldP spid="56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166262" y="6641366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" y="-17800"/>
            <a:ext cx="2286372" cy="138470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05454"/>
              </p:ext>
            </p:extLst>
          </p:nvPr>
        </p:nvGraphicFramePr>
        <p:xfrm>
          <a:off x="1610260" y="969300"/>
          <a:ext cx="9462002" cy="5589934"/>
        </p:xfrm>
        <a:graphic>
          <a:graphicData uri="http://schemas.openxmlformats.org/drawingml/2006/table">
            <a:tbl>
              <a:tblPr/>
              <a:tblGrid>
                <a:gridCol w="115655"/>
                <a:gridCol w="852953"/>
                <a:gridCol w="636101"/>
                <a:gridCol w="665015"/>
                <a:gridCol w="552974"/>
                <a:gridCol w="144568"/>
                <a:gridCol w="552974"/>
                <a:gridCol w="130112"/>
                <a:gridCol w="552974"/>
                <a:gridCol w="144568"/>
                <a:gridCol w="206011"/>
                <a:gridCol w="665015"/>
                <a:gridCol w="809583"/>
                <a:gridCol w="466233"/>
                <a:gridCol w="433705"/>
                <a:gridCol w="144568"/>
                <a:gridCol w="187940"/>
                <a:gridCol w="419248"/>
                <a:gridCol w="433705"/>
                <a:gridCol w="144568"/>
                <a:gridCol w="466233"/>
                <a:gridCol w="462619"/>
                <a:gridCol w="144568"/>
                <a:gridCol w="130112"/>
              </a:tblGrid>
              <a:tr h="341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solidFill>
                          <a:srgbClr val="008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Имидж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Продукт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Продукт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Продукт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Через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Вознагр.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Комис.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Реклама (тыс. руб.):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Агенты и дистрибьюторы: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квартал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 (тыс. р.)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Российские агенты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Европейские дистрибьюторы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Интернет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Интернет-агент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Цены (руб.):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Операционная деятельность: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Заказано сырья (тыс.шт.)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СПОТ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3 мес.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6 мес.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2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Время на ТО 1 станка (час)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Кол-во рабочих смен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Интернет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Кол-во Интернет-портов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Развитие сайта (тыс. р.)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Количество произведённой и отгруженной продукции (шт.):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Управление персоналом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Российские агенты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Сборщики: Нанять (+) / Увол. (-)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Повыш. Квалификации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Европейские дистрибьюторы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Часовая зарплата сборщика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Интернет-агент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Управленческий бюджет (тыс.р.)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Тренинги (дней)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>
                          <a:effectLst/>
                          <a:latin typeface="Arial"/>
                        </a:rPr>
                        <a:t>(доставлен не полностью, если пометка *)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Качество продукции: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Финансы: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Внедрить новые разработки (1;0)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Эмиссия/Выкуп акций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Дивиденды (в 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Вложения в НИОКР (тыс.руб.)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Срочные кредиты (тыс. р.)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Срочный депозит (т. р.)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Время сборки (минуты)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Покупка станков (шт.)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Продажа станков (шт.)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Премиальные материалы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Расширение цеха (кв. м.)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Страховой план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Аутсорсинг: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Arial"/>
                        </a:rPr>
                        <a:t>Информация: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Заказанные полуфабрикаты (шт.)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О долях рынка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О дея-ти конкурентов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Line 30">
            <a:extLst>
              <a:ext uri="{FF2B5EF4-FFF2-40B4-BE49-F238E27FC236}">
                <a16:creationId xmlns="" xmlns:a16="http://schemas.microsoft.com/office/drawing/2014/main" id="{FA34B784-78B0-41B3-9CB2-4109DF8722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0262" y="969300"/>
            <a:ext cx="9462000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662" dirty="0">
              <a:ea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1000" y="81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93" y="57669"/>
            <a:ext cx="3714793" cy="2111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96577" y="1108114"/>
            <a:ext cx="3230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ПЛОЩАДИ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3" y="2169000"/>
            <a:ext cx="3714793" cy="183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-239056" y="2863114"/>
            <a:ext cx="430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СТАНКИ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-331" y="4005065"/>
            <a:ext cx="3714793" cy="1910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-273231" y="4682000"/>
            <a:ext cx="430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СЫРЬЁ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331" y="5915652"/>
            <a:ext cx="3714793" cy="888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-254570" y="6084001"/>
            <a:ext cx="4301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ИНТЕРНЕТ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871039" y="54000"/>
            <a:ext cx="3910308" cy="292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11155" y="1314001"/>
            <a:ext cx="3230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ПЕРСОНАЛ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871039" y="3294000"/>
            <a:ext cx="3910308" cy="23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029735" y="4239001"/>
            <a:ext cx="361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ДИСТРИБУЦИЯ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71039" y="5949000"/>
            <a:ext cx="3910308" cy="85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017673" y="6148114"/>
            <a:ext cx="361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ЭКОЛОГИЯ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53929" y="57670"/>
            <a:ext cx="4234379" cy="4991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959413" y="1992281"/>
            <a:ext cx="42288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ПРОИЗВОДСТВО</a:t>
            </a:r>
          </a:p>
          <a:p>
            <a:pPr algn="ctr"/>
            <a:endParaRPr lang="ru-RU" sz="2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ПРОДАЖИ</a:t>
            </a:r>
          </a:p>
          <a:p>
            <a:pPr algn="ctr"/>
            <a:endParaRPr lang="ru-RU" sz="2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СКЛАДЫ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53929" y="5049001"/>
            <a:ext cx="4234379" cy="866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349735" y="5293790"/>
            <a:ext cx="361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РАЗРАБОТКИ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53929" y="5915652"/>
            <a:ext cx="4234379" cy="888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7991897" y="6184828"/>
            <a:ext cx="4307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Arial Black" pitchFamily="34" charset="0"/>
              </a:rPr>
              <a:t>ПОЛУФАБРИКАТЫ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88959"/>
              </p:ext>
            </p:extLst>
          </p:nvPr>
        </p:nvGraphicFramePr>
        <p:xfrm>
          <a:off x="27124" y="-700"/>
          <a:ext cx="12164876" cy="694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Лист" r:id="rId3" imgW="9496520" imgH="6677077" progId="Excel.Sheet.8">
                  <p:embed/>
                </p:oleObj>
              </mc:Choice>
              <mc:Fallback>
                <p:oleObj name="Лист" r:id="rId3" imgW="9496520" imgH="667707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24" y="-700"/>
                        <a:ext cx="12164876" cy="694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2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979508" y="1989138"/>
            <a:ext cx="4157785" cy="157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979508" y="5454651"/>
            <a:ext cx="4189046" cy="4048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431692" y="4194175"/>
            <a:ext cx="2244970" cy="179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55339" y="2020888"/>
            <a:ext cx="646722" cy="463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70739" y="6354764"/>
            <a:ext cx="443524" cy="179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7539" y="3114675"/>
            <a:ext cx="646724" cy="622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72508" y="3736976"/>
            <a:ext cx="484554" cy="231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08923" y="5003801"/>
            <a:ext cx="705339" cy="85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75001" y="1854200"/>
            <a:ext cx="484554" cy="206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14162"/>
              </p:ext>
            </p:extLst>
          </p:nvPr>
        </p:nvGraphicFramePr>
        <p:xfrm>
          <a:off x="1" y="-3176"/>
          <a:ext cx="12198369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Лист" r:id="rId3" imgW="9496520" imgH="6677077" progId="Excel.Sheet.8">
                  <p:embed/>
                </p:oleObj>
              </mc:Choice>
              <mc:Fallback>
                <p:oleObj name="Лист" r:id="rId3" imgW="9496520" imgH="667707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-3176"/>
                        <a:ext cx="12198369" cy="686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4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Изображение выглядит как текст, карта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3692526"/>
            <a:ext cx="75692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786963" y="918203"/>
            <a:ext cx="12014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КУБОК ПО МЕНЕДЖМЕНТУ СРЕДИ СТУДЕНТОВ </a:t>
            </a:r>
            <a:r>
              <a:rPr kumimoji="0" lang="ru-RU" sz="1800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 </a:t>
            </a:r>
            <a:r>
              <a:rPr kumimoji="0" lang="mr-IN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–</a:t>
            </a: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 ИТОГИ 2017/2018</a:t>
            </a:r>
            <a:endParaRPr kumimoji="0" lang="ru-RU" sz="1800" dirty="0">
              <a:solidFill>
                <a:srgbClr val="FF0000"/>
              </a:solidFill>
              <a:latin typeface="Tahoma" charset="0"/>
              <a:cs typeface="Tahoma" charset="0"/>
            </a:endParaRPr>
          </a:p>
          <a:p>
            <a:pPr>
              <a:spcBef>
                <a:spcPct val="50000"/>
              </a:spcBef>
            </a:pPr>
            <a:endParaRPr kumimoji="0" lang="ru-RU" sz="1800" dirty="0">
              <a:solidFill>
                <a:srgbClr val="262626"/>
              </a:solidFill>
              <a:latin typeface="Tahoma" charset="0"/>
              <a:cs typeface="Tahoma" charset="0"/>
            </a:endParaRPr>
          </a:p>
        </p:txBody>
      </p:sp>
      <p:sp>
        <p:nvSpPr>
          <p:cNvPr id="17" name="Line 30">
            <a:extLst/>
          </p:cNvPr>
          <p:cNvSpPr>
            <a:spLocks noChangeShapeType="1"/>
          </p:cNvSpPr>
          <p:nvPr/>
        </p:nvSpPr>
        <p:spPr bwMode="auto">
          <a:xfrm>
            <a:off x="786963" y="1297677"/>
            <a:ext cx="11406716" cy="1905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Tahoma"/>
              <a:cs typeface="Tahoma"/>
            </a:endParaRPr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379329"/>
            <a:ext cx="238336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Группа 23"/>
          <p:cNvGrpSpPr>
            <a:grpSpLocks/>
          </p:cNvGrpSpPr>
          <p:nvPr/>
        </p:nvGrpSpPr>
        <p:grpSpPr bwMode="auto">
          <a:xfrm>
            <a:off x="7135285" y="1682751"/>
            <a:ext cx="5016500" cy="1655429"/>
            <a:chOff x="1900038" y="3098989"/>
            <a:chExt cx="7995325" cy="3701266"/>
          </a:xfrm>
        </p:grpSpPr>
        <p:grpSp>
          <p:nvGrpSpPr>
            <p:cNvPr id="17420" name="Группа 24"/>
            <p:cNvGrpSpPr>
              <a:grpSpLocks/>
            </p:cNvGrpSpPr>
            <p:nvPr/>
          </p:nvGrpSpPr>
          <p:grpSpPr bwMode="auto">
            <a:xfrm>
              <a:off x="2127951" y="3380504"/>
              <a:ext cx="2146939" cy="1428938"/>
              <a:chOff x="678000" y="1522334"/>
              <a:chExt cx="1858168" cy="1247068"/>
            </a:xfrm>
          </p:grpSpPr>
          <p:pic>
            <p:nvPicPr>
              <p:cNvPr id="17428" name="Рисунок 32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000" y="1522334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9" name="Рисунок 33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952" y="1522334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0" name="Рисунок 34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904" y="1522334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1" name="Рисунок 35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952" y="2439000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2" name="Рисунок 36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476" y="1981299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3" name="Рисунок 37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428" y="1981299"/>
                <a:ext cx="344264" cy="33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34" name="Группа 38"/>
              <p:cNvGrpSpPr>
                <a:grpSpLocks/>
              </p:cNvGrpSpPr>
              <p:nvPr/>
            </p:nvGrpSpPr>
            <p:grpSpPr bwMode="auto">
              <a:xfrm>
                <a:off x="1053532" y="1709562"/>
                <a:ext cx="350152" cy="234438"/>
                <a:chOff x="1050631" y="1681228"/>
                <a:chExt cx="350152" cy="234438"/>
              </a:xfrm>
            </p:grpSpPr>
            <p:sp>
              <p:nvSpPr>
                <p:cNvPr id="46" name="Прямоугольник 20">
                  <a:extLst/>
                </p:cNvPr>
                <p:cNvSpPr/>
                <p:nvPr/>
              </p:nvSpPr>
              <p:spPr>
                <a:xfrm rot="10800000">
                  <a:off x="1076401" y="1688180"/>
                  <a:ext cx="148911" cy="226128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47" name="Прямоугольник 20">
                  <a:extLst/>
                </p:cNvPr>
                <p:cNvSpPr/>
                <p:nvPr/>
              </p:nvSpPr>
              <p:spPr>
                <a:xfrm rot="10800000" flipH="1">
                  <a:off x="1228230" y="1688180"/>
                  <a:ext cx="172269" cy="226128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</p:grpSp>
          <p:grpSp>
            <p:nvGrpSpPr>
              <p:cNvPr id="17435" name="Группа 39"/>
              <p:cNvGrpSpPr>
                <a:grpSpLocks/>
              </p:cNvGrpSpPr>
              <p:nvPr/>
            </p:nvGrpSpPr>
            <p:grpSpPr bwMode="auto">
              <a:xfrm>
                <a:off x="1810484" y="1709562"/>
                <a:ext cx="350152" cy="234438"/>
                <a:chOff x="1050631" y="1681228"/>
                <a:chExt cx="350152" cy="234438"/>
              </a:xfrm>
            </p:grpSpPr>
            <p:sp>
              <p:nvSpPr>
                <p:cNvPr id="44" name="Прямоугольник 20">
                  <a:extLst/>
                </p:cNvPr>
                <p:cNvSpPr/>
                <p:nvPr/>
              </p:nvSpPr>
              <p:spPr>
                <a:xfrm rot="10800000">
                  <a:off x="1075678" y="1688180"/>
                  <a:ext cx="148909" cy="226128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45" name="Прямоугольник 20">
                  <a:extLst/>
                </p:cNvPr>
                <p:cNvSpPr/>
                <p:nvPr/>
              </p:nvSpPr>
              <p:spPr>
                <a:xfrm rot="10800000" flipH="1">
                  <a:off x="1227508" y="1688180"/>
                  <a:ext cx="172267" cy="226128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</p:grpSp>
          <p:grpSp>
            <p:nvGrpSpPr>
              <p:cNvPr id="17436" name="Группа 40"/>
              <p:cNvGrpSpPr>
                <a:grpSpLocks/>
              </p:cNvGrpSpPr>
              <p:nvPr/>
            </p:nvGrpSpPr>
            <p:grpSpPr bwMode="auto">
              <a:xfrm>
                <a:off x="1432008" y="2169000"/>
                <a:ext cx="350152" cy="234438"/>
                <a:chOff x="1050631" y="1681228"/>
                <a:chExt cx="350152" cy="234438"/>
              </a:xfrm>
            </p:grpSpPr>
            <p:sp>
              <p:nvSpPr>
                <p:cNvPr id="42" name="Прямоугольник 20">
                  <a:extLst/>
                </p:cNvPr>
                <p:cNvSpPr/>
                <p:nvPr/>
              </p:nvSpPr>
              <p:spPr>
                <a:xfrm rot="10800000">
                  <a:off x="1051221" y="1680998"/>
                  <a:ext cx="175188" cy="241615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43" name="Прямоугольник 20">
                  <a:extLst/>
                </p:cNvPr>
                <p:cNvSpPr/>
                <p:nvPr/>
              </p:nvSpPr>
              <p:spPr>
                <a:xfrm rot="10800000" flipH="1">
                  <a:off x="1226410" y="1680998"/>
                  <a:ext cx="175188" cy="241615"/>
                </a:xfrm>
                <a:custGeom>
                  <a:avLst/>
                  <a:gdLst>
                    <a:gd name="connsiteX0" fmla="*/ 0 w 543000"/>
                    <a:gd name="connsiteY0" fmla="*/ 0 h 543000"/>
                    <a:gd name="connsiteX1" fmla="*/ 543000 w 543000"/>
                    <a:gd name="connsiteY1" fmla="*/ 0 h 543000"/>
                    <a:gd name="connsiteX2" fmla="*/ 543000 w 543000"/>
                    <a:gd name="connsiteY2" fmla="*/ 543000 h 543000"/>
                    <a:gd name="connsiteX3" fmla="*/ 0 w 543000"/>
                    <a:gd name="connsiteY3" fmla="*/ 543000 h 543000"/>
                    <a:gd name="connsiteX4" fmla="*/ 0 w 543000"/>
                    <a:gd name="connsiteY4" fmla="*/ 0 h 543000"/>
                    <a:gd name="connsiteX0" fmla="*/ 543000 w 634440"/>
                    <a:gd name="connsiteY0" fmla="*/ 0 h 543000"/>
                    <a:gd name="connsiteX1" fmla="*/ 543000 w 634440"/>
                    <a:gd name="connsiteY1" fmla="*/ 543000 h 543000"/>
                    <a:gd name="connsiteX2" fmla="*/ 0 w 634440"/>
                    <a:gd name="connsiteY2" fmla="*/ 543000 h 543000"/>
                    <a:gd name="connsiteX3" fmla="*/ 0 w 634440"/>
                    <a:gd name="connsiteY3" fmla="*/ 0 h 543000"/>
                    <a:gd name="connsiteX4" fmla="*/ 634440 w 634440"/>
                    <a:gd name="connsiteY4" fmla="*/ 91440 h 543000"/>
                    <a:gd name="connsiteX0" fmla="*/ 543000 w 634440"/>
                    <a:gd name="connsiteY0" fmla="*/ 543000 h 543000"/>
                    <a:gd name="connsiteX1" fmla="*/ 0 w 634440"/>
                    <a:gd name="connsiteY1" fmla="*/ 543000 h 543000"/>
                    <a:gd name="connsiteX2" fmla="*/ 0 w 634440"/>
                    <a:gd name="connsiteY2" fmla="*/ 0 h 543000"/>
                    <a:gd name="connsiteX3" fmla="*/ 634440 w 634440"/>
                    <a:gd name="connsiteY3" fmla="*/ 91440 h 543000"/>
                    <a:gd name="connsiteX0" fmla="*/ 543000 w 543000"/>
                    <a:gd name="connsiteY0" fmla="*/ 543000 h 543000"/>
                    <a:gd name="connsiteX1" fmla="*/ 0 w 543000"/>
                    <a:gd name="connsiteY1" fmla="*/ 543000 h 543000"/>
                    <a:gd name="connsiteX2" fmla="*/ 0 w 543000"/>
                    <a:gd name="connsiteY2" fmla="*/ 0 h 54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3000" h="543000">
                      <a:moveTo>
                        <a:pt x="543000" y="543000"/>
                      </a:moveTo>
                      <a:lnTo>
                        <a:pt x="0" y="543000"/>
                      </a:ln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EB131A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prstClr val="black"/>
                    </a:solidFill>
                    <a:latin typeface="Tahoma"/>
                    <a:cs typeface="Tahoma"/>
                  </a:endParaRPr>
                </a:p>
              </p:txBody>
            </p:sp>
          </p:grpSp>
        </p:grpSp>
        <p:sp>
          <p:nvSpPr>
            <p:cNvPr id="17421" name="Прямоугольник 25"/>
            <p:cNvSpPr>
              <a:spLocks noChangeArrowheads="1"/>
            </p:cNvSpPr>
            <p:nvPr/>
          </p:nvSpPr>
          <p:spPr bwMode="auto">
            <a:xfrm>
              <a:off x="1900038" y="4942283"/>
              <a:ext cx="2601011" cy="185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200" b="1" dirty="0">
                  <a:solidFill>
                    <a:srgbClr val="EB131A"/>
                  </a:solidFill>
                  <a:latin typeface="Tahoma" charset="0"/>
                </a:rPr>
                <a:t>Онлайн отборочные этапы: </a:t>
              </a:r>
            </a:p>
            <a:p>
              <a:pPr algn="ctr" eaLnBrk="1" hangingPunct="1"/>
              <a:r>
                <a:rPr lang="ru-RU" sz="1200" dirty="0">
                  <a:solidFill>
                    <a:srgbClr val="000000"/>
                  </a:solidFill>
                  <a:latin typeface="Tahoma" charset="0"/>
                </a:rPr>
                <a:t>16 500 человек</a:t>
              </a:r>
              <a:endParaRPr lang="ru-RU" sz="1000" dirty="0">
                <a:solidFill>
                  <a:srgbClr val="000000"/>
                </a:solidFill>
                <a:latin typeface="Tahoma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email">
              <a:grayscl/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961" y="3350997"/>
              <a:ext cx="2263654" cy="125293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Прямоугольник 27"/>
            <p:cNvSpPr>
              <a:spLocks noChangeArrowheads="1"/>
            </p:cNvSpPr>
            <p:nvPr/>
          </p:nvSpPr>
          <p:spPr bwMode="auto">
            <a:xfrm>
              <a:off x="4996961" y="4942283"/>
              <a:ext cx="2717502" cy="161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200" b="1" dirty="0">
                  <a:solidFill>
                    <a:srgbClr val="EB131A"/>
                  </a:solidFill>
                  <a:latin typeface="Tahoma" charset="0"/>
                </a:rPr>
                <a:t>Очные полуфиналы:</a:t>
              </a:r>
            </a:p>
            <a:p>
              <a:pPr algn="ctr" eaLnBrk="1" hangingPunct="1"/>
              <a:endParaRPr lang="ru-RU" sz="500" dirty="0">
                <a:solidFill>
                  <a:srgbClr val="000000"/>
                </a:solidFill>
                <a:latin typeface="Tahoma" charset="0"/>
              </a:endParaRPr>
            </a:p>
            <a:p>
              <a:pPr algn="ctr" eaLnBrk="1" hangingPunct="1"/>
              <a:r>
                <a:rPr lang="ru-RU" sz="1200" dirty="0">
                  <a:solidFill>
                    <a:srgbClr val="000000"/>
                  </a:solidFill>
                  <a:latin typeface="Tahoma" charset="0"/>
                </a:rPr>
                <a:t>более 800 человек</a:t>
              </a:r>
              <a:endParaRPr lang="ru-RU" sz="1000" dirty="0">
                <a:solidFill>
                  <a:srgbClr val="000000"/>
                </a:solidFill>
                <a:latin typeface="Tahoma" charset="0"/>
              </a:endParaRPr>
            </a:p>
          </p:txBody>
        </p:sp>
        <p:pic>
          <p:nvPicPr>
            <p:cNvPr id="17424" name="Picture 2" descr="Картинки по запросу москва кремль клипарт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24" y="3098989"/>
              <a:ext cx="2114591" cy="144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Прямоугольник 29"/>
            <p:cNvSpPr>
              <a:spLocks noChangeArrowheads="1"/>
            </p:cNvSpPr>
            <p:nvPr/>
          </p:nvSpPr>
          <p:spPr bwMode="auto">
            <a:xfrm>
              <a:off x="7726167" y="4942283"/>
              <a:ext cx="2169196" cy="161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200" b="1" dirty="0">
                  <a:solidFill>
                    <a:srgbClr val="EB131A"/>
                  </a:solidFill>
                  <a:latin typeface="Tahoma" charset="0"/>
                </a:rPr>
                <a:t>Финал в Москве:</a:t>
              </a:r>
            </a:p>
            <a:p>
              <a:pPr algn="ctr" eaLnBrk="1" hangingPunct="1"/>
              <a:endParaRPr lang="ru-RU" sz="500" dirty="0">
                <a:solidFill>
                  <a:srgbClr val="000000"/>
                </a:solidFill>
                <a:latin typeface="Tahoma" charset="0"/>
              </a:endParaRPr>
            </a:p>
            <a:p>
              <a:pPr algn="ctr" eaLnBrk="1" hangingPunct="1"/>
              <a:r>
                <a:rPr lang="ru-RU" sz="1200" dirty="0">
                  <a:solidFill>
                    <a:srgbClr val="000000"/>
                  </a:solidFill>
                  <a:latin typeface="Tahoma" charset="0"/>
                </a:rPr>
                <a:t>160 человек</a:t>
              </a:r>
              <a:endParaRPr lang="ru-RU" sz="10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1" name="Равнобедренный треугольник 30">
              <a:extLst/>
            </p:cNvPr>
            <p:cNvSpPr/>
            <p:nvPr/>
          </p:nvSpPr>
          <p:spPr>
            <a:xfrm rot="5400000">
              <a:off x="4426839" y="4121062"/>
              <a:ext cx="408181" cy="266510"/>
            </a:xfrm>
            <a:prstGeom prst="triangle">
              <a:avLst/>
            </a:prstGeom>
            <a:solidFill>
              <a:srgbClr val="EB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Tahoma"/>
                <a:cs typeface="Tahoma"/>
              </a:endParaRPr>
            </a:p>
          </p:txBody>
        </p:sp>
        <p:sp>
          <p:nvSpPr>
            <p:cNvPr id="32" name="Равнобедренный треугольник 31">
              <a:extLst/>
            </p:cNvPr>
            <p:cNvSpPr/>
            <p:nvPr/>
          </p:nvSpPr>
          <p:spPr>
            <a:xfrm rot="5400000">
              <a:off x="7459753" y="4096303"/>
              <a:ext cx="404630" cy="269884"/>
            </a:xfrm>
            <a:prstGeom prst="triangle">
              <a:avLst/>
            </a:prstGeom>
            <a:solidFill>
              <a:srgbClr val="EB1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7415" name="Прямоугольник 47"/>
          <p:cNvSpPr>
            <a:spLocks noChangeArrowheads="1"/>
          </p:cNvSpPr>
          <p:nvPr/>
        </p:nvSpPr>
        <p:spPr bwMode="auto">
          <a:xfrm>
            <a:off x="2544234" y="1760539"/>
            <a:ext cx="562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400" b="1" dirty="0">
                <a:solidFill>
                  <a:srgbClr val="EB131A"/>
                </a:solidFill>
                <a:latin typeface="Tahoma" charset="0"/>
              </a:rPr>
              <a:t>Для кого? </a:t>
            </a:r>
            <a:r>
              <a:rPr lang="ru-RU" sz="1400" dirty="0">
                <a:solidFill>
                  <a:srgbClr val="000000"/>
                </a:solidFill>
                <a:latin typeface="Tahoma" charset="0"/>
              </a:rPr>
              <a:t>Студенты вузов и СПО</a:t>
            </a:r>
          </a:p>
          <a:p>
            <a:pPr eaLnBrk="1" hangingPunct="1"/>
            <a:r>
              <a:rPr lang="ru-RU" sz="1400" b="1" dirty="0">
                <a:solidFill>
                  <a:srgbClr val="EB131A"/>
                </a:solidFill>
                <a:latin typeface="Tahoma" charset="0"/>
              </a:rPr>
              <a:t>Откуда? </a:t>
            </a:r>
            <a:r>
              <a:rPr lang="ru-RU" sz="1400" dirty="0">
                <a:solidFill>
                  <a:srgbClr val="000000"/>
                </a:solidFill>
                <a:latin typeface="Tahoma" charset="0"/>
              </a:rPr>
              <a:t>Большинство регионов РФ</a:t>
            </a:r>
          </a:p>
        </p:txBody>
      </p:sp>
      <p:sp>
        <p:nvSpPr>
          <p:cNvPr id="17416" name="Прямоугольник 48"/>
          <p:cNvSpPr>
            <a:spLocks noChangeArrowheads="1"/>
          </p:cNvSpPr>
          <p:nvPr/>
        </p:nvSpPr>
        <p:spPr bwMode="auto">
          <a:xfrm>
            <a:off x="143934" y="2298700"/>
            <a:ext cx="67204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ahoma" charset="0"/>
              </a:rPr>
              <a:t>Кубок </a:t>
            </a:r>
            <a:r>
              <a:rPr lang="ru-RU" sz="1400" b="1" dirty="0">
                <a:solidFill>
                  <a:srgbClr val="EB131A"/>
                </a:solidFill>
                <a:latin typeface="Tahoma" charset="0"/>
              </a:rPr>
              <a:t>Управляй! </a:t>
            </a:r>
            <a:r>
              <a:rPr lang="ru-RU" sz="1400" dirty="0">
                <a:solidFill>
                  <a:srgbClr val="000000"/>
                </a:solidFill>
                <a:latin typeface="Tahoma" charset="0"/>
              </a:rPr>
              <a:t>объединил в себе базовую технологию мирового чемпионата по стратегии и управлению 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Global Management Challenge, </a:t>
            </a:r>
            <a:r>
              <a:rPr lang="ru-RU" sz="1400" dirty="0">
                <a:solidFill>
                  <a:srgbClr val="000000"/>
                </a:solidFill>
                <a:latin typeface="Tahoma" charset="0"/>
              </a:rPr>
              <a:t>методики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ahoma" charset="0"/>
              </a:rPr>
              <a:t>Worldskills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 International </a:t>
            </a:r>
            <a:r>
              <a:rPr lang="ru-RU" sz="1400" dirty="0">
                <a:solidFill>
                  <a:srgbClr val="000000"/>
                </a:solidFill>
                <a:latin typeface="Tahoma" charset="0"/>
              </a:rPr>
              <a:t>и структуру конкурса «Лидеры России».  </a:t>
            </a:r>
          </a:p>
        </p:txBody>
      </p:sp>
      <p:sp>
        <p:nvSpPr>
          <p:cNvPr id="17417" name="Прямоугольник 1"/>
          <p:cNvSpPr>
            <a:spLocks noChangeArrowheads="1"/>
          </p:cNvSpPr>
          <p:nvPr/>
        </p:nvSpPr>
        <p:spPr bwMode="auto">
          <a:xfrm>
            <a:off x="139700" y="3228975"/>
            <a:ext cx="6629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В</a:t>
            </a:r>
            <a:r>
              <a:rPr lang="ru-RU" sz="1400" b="1">
                <a:solidFill>
                  <a:srgbClr val="EB131A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рамках кубка </a:t>
            </a:r>
            <a:r>
              <a:rPr lang="ru-RU" sz="1400" b="1">
                <a:solidFill>
                  <a:srgbClr val="EB131A"/>
                </a:solidFill>
                <a:latin typeface="Tahoma" charset="0"/>
                <a:cs typeface="Tahoma" charset="0"/>
              </a:rPr>
              <a:t>Управляй!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было </a:t>
            </a:r>
            <a:r>
              <a:rPr lang="ru-RU" sz="1400" b="1">
                <a:solidFill>
                  <a:srgbClr val="000000"/>
                </a:solidFill>
                <a:latin typeface="Tahoma" charset="0"/>
                <a:cs typeface="Tahoma" charset="0"/>
              </a:rPr>
              <a:t>проведено 18 очных полуфиналов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во всех федеральных округах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и городах федерального значения Москве и Санкт-Петербурге:</a:t>
            </a:r>
          </a:p>
        </p:txBody>
      </p:sp>
      <p:sp>
        <p:nvSpPr>
          <p:cNvPr id="17418" name="Прямоугольник 6"/>
          <p:cNvSpPr>
            <a:spLocks noChangeArrowheads="1"/>
          </p:cNvSpPr>
          <p:nvPr/>
        </p:nvSpPr>
        <p:spPr bwMode="auto">
          <a:xfrm>
            <a:off x="7239000" y="5805489"/>
            <a:ext cx="484505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300">
                <a:solidFill>
                  <a:srgbClr val="000000"/>
                </a:solidFill>
                <a:latin typeface="Tahoma" charset="0"/>
                <a:cs typeface="Tahoma" charset="0"/>
              </a:rPr>
              <a:t>Полуфинальные мероприятия прошли на базе</a:t>
            </a:r>
            <a:r>
              <a:rPr lang="en-US" sz="130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300">
                <a:solidFill>
                  <a:srgbClr val="000000"/>
                </a:solidFill>
                <a:latin typeface="Tahoma" charset="0"/>
                <a:cs typeface="Tahoma" charset="0"/>
              </a:rPr>
              <a:t>филиалов РАНХиГС</a:t>
            </a:r>
            <a:r>
              <a:rPr lang="en-US" sz="1300">
                <a:solidFill>
                  <a:srgbClr val="000000"/>
                </a:solidFill>
                <a:latin typeface="Tahoma" charset="0"/>
                <a:cs typeface="Tahoma" charset="0"/>
              </a:rPr>
              <a:t>, </a:t>
            </a:r>
            <a:r>
              <a:rPr lang="ru-RU" sz="1300">
                <a:solidFill>
                  <a:srgbClr val="000000"/>
                </a:solidFill>
                <a:latin typeface="Tahoma" charset="0"/>
                <a:cs typeface="Tahoma" charset="0"/>
              </a:rPr>
              <a:t>коворкингов «Точка кипения» АСИ и корпоративных площадок Росатома, Сбербанка и т.д. </a:t>
            </a:r>
          </a:p>
        </p:txBody>
      </p:sp>
      <p:pic>
        <p:nvPicPr>
          <p:cNvPr id="17419" name="Рисунок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67" y="3560764"/>
            <a:ext cx="440055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0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234" y="117649"/>
            <a:ext cx="85527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Анализ стартовой ситуации. </a:t>
            </a:r>
            <a:br>
              <a:rPr lang="ru-RU" dirty="0"/>
            </a:br>
            <a:r>
              <a:rPr lang="ru-RU" dirty="0"/>
              <a:t>Операционная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75934" y="3998005"/>
            <a:ext cx="315000" cy="60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53434" y="3908006"/>
            <a:ext cx="3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16774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0734" y="6428006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2509" y="1758836"/>
            <a:ext cx="9074150" cy="447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Загрузка сборщиков – 90% (6,5 дней в неделю);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Загрузка механиков – 56% (4 дней в неделю);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 смены работы;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Качество продукции выше минимального </a:t>
            </a:r>
            <a:b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10-15%;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станков снижается;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Остатки сырья - 11118 ед.;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Не закупалось сырье по фьючерсам;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Имеется 85 м2 свободной площади.</a:t>
            </a:r>
          </a:p>
          <a:p>
            <a:pPr marL="342900" indent="-342900" algn="just" defTabSz="914357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7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76000" y="108000"/>
            <a:ext cx="79227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Анализ стартовой ситуации. </a:t>
            </a:r>
            <a:br>
              <a:rPr lang="ru-RU" dirty="0"/>
            </a:br>
            <a:r>
              <a:rPr lang="ru-RU" dirty="0"/>
              <a:t>Маркетинг и сбыт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8700" y="3880356"/>
            <a:ext cx="315000" cy="60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66200" y="3790357"/>
            <a:ext cx="3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400" b="1" dirty="0">
              <a:solidFill>
                <a:srgbClr val="016774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0700" y="6670357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34700" y="1653544"/>
            <a:ext cx="8637669" cy="48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 typeface="Arial" charset="0"/>
              <a:buNone/>
            </a:pPr>
            <a:endParaRPr kumimoji="0" lang="ru-RU" altLang="ru-RU" sz="2200" dirty="0">
              <a:solidFill>
                <a:srgbClr val="404040"/>
              </a:solidFill>
              <a:latin typeface="DaxlineCyrSC-Regular (Основной текст)"/>
              <a:sym typeface="Wingdings" pitchFamily="2" charset="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Сезонность спроса (4 и 2 кварталы - повышение спроса);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Сформировавшиеся, стабильные рынки;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0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Низкие рекламные вложения, практически не создан имидж компании;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 smtClean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Большие разработки </a:t>
            </a: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по 1 </a:t>
            </a:r>
            <a:r>
              <a:rPr kumimoji="0" lang="ru-RU" altLang="ru-RU" sz="2200" dirty="0" smtClean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и 2 продукту, 1 маленькая по 3 ;</a:t>
            </a:r>
            <a:endParaRPr kumimoji="0" lang="ru-RU" altLang="ru-RU" sz="2200" dirty="0">
              <a:solidFill>
                <a:srgbClr val="404040"/>
              </a:solidFill>
              <a:latin typeface="DaxlineCyrSC-Regular (Основной текст)"/>
              <a:sym typeface="Wingdings" pitchFamily="2" charset="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Небольшое количество агентов и дистрибьюторов;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Процент незашедших посетителей –</a:t>
            </a:r>
            <a:r>
              <a:rPr kumimoji="0" lang="en-US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 </a:t>
            </a: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8</a:t>
            </a:r>
            <a:r>
              <a:rPr kumimoji="0" lang="ru-RU" altLang="ru-RU" sz="2200" dirty="0" smtClean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%;</a:t>
            </a:r>
            <a:endParaRPr kumimoji="0" lang="ru-RU" altLang="ru-RU" sz="2200" dirty="0">
              <a:solidFill>
                <a:srgbClr val="404040"/>
              </a:solidFill>
              <a:latin typeface="DaxlineCyrSC-Regular (Основной текст)"/>
              <a:sym typeface="Wingdings" pitchFamily="2" charset="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Низкий рейтинг развития веб-сайта</a:t>
            </a:r>
            <a:r>
              <a:rPr kumimoji="0" lang="ru-RU" altLang="ru-RU" sz="2200" dirty="0" smtClean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200" dirty="0">
                <a:solidFill>
                  <a:srgbClr val="404040"/>
                </a:solidFill>
                <a:latin typeface="DaxlineCyrSC-Regular (Основной текст)"/>
                <a:sym typeface="Wingdings" pitchFamily="2" charset="2"/>
              </a:rPr>
              <a:t>Недостаточное количество сборщиков для реализации производственного потенциала;</a:t>
            </a:r>
          </a:p>
        </p:txBody>
      </p:sp>
    </p:spTree>
    <p:extLst>
      <p:ext uri="{BB962C8B-B14F-4D97-AF65-F5344CB8AC3E}">
        <p14:creationId xmlns:p14="http://schemas.microsoft.com/office/powerpoint/2010/main" val="26555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210790" y="6679566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90" y="1270070"/>
            <a:ext cx="9765000" cy="5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6000" y="4419000"/>
            <a:ext cx="2655000" cy="63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4"/>
            <a:ext cx="12192000" cy="6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1000" y="2079000"/>
            <a:ext cx="8460000" cy="31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1" y="1"/>
            <a:ext cx="121975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42790" y="666293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2560641" y="566622"/>
            <a:ext cx="6795000" cy="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endParaRPr lang="pt-PT" alt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161010" y="4829607"/>
            <a:ext cx="448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DaxlineCyrSC-Regular" panose="02000503040000020004" pitchFamily="50" charset="-52"/>
              </a:defRPr>
            </a:lvl1pPr>
            <a:lvl2pPr marL="4572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axlineCyrSC-Regular" panose="02000503040000020004" pitchFamily="50" charset="-52"/>
              </a:defRPr>
            </a:lvl2pPr>
            <a:lvl3pPr marL="914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axlineCyrSC-Regular" panose="02000503040000020004" pitchFamily="50" charset="-52"/>
              </a:defRPr>
            </a:lvl3pPr>
            <a:lvl4pPr marL="1371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4pPr>
            <a:lvl5pPr marL="18288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5pPr>
            <a:lvl6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6pPr>
            <a:lvl7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7pPr>
            <a:lvl8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8pPr>
            <a:lvl9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сценария :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153168" y="5236410"/>
            <a:ext cx="44831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graphicFrame>
        <p:nvGraphicFramePr>
          <p:cNvPr id="10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72418"/>
              </p:ext>
            </p:extLst>
          </p:nvPr>
        </p:nvGraphicFramePr>
        <p:xfrm>
          <a:off x="2480715" y="1404002"/>
          <a:ext cx="6912768" cy="3272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953143" y="5229717"/>
            <a:ext cx="956786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DaxlineCyrSC-Regular" panose="02000503040000020004" pitchFamily="50" charset="-52"/>
              </a:defRPr>
            </a:lvl1pPr>
            <a:lvl2pPr marL="4572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DaxlineCyrSC-Regular" panose="02000503040000020004" pitchFamily="50" charset="-52"/>
              </a:defRPr>
            </a:lvl2pPr>
            <a:lvl3pPr marL="914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axlineCyrSC-Regular" panose="02000503040000020004" pitchFamily="50" charset="-52"/>
              </a:defRPr>
            </a:lvl3pPr>
            <a:lvl4pPr marL="1371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4pPr>
            <a:lvl5pPr marL="18288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5pPr>
            <a:lvl6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6pPr>
            <a:lvl7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7pPr>
            <a:lvl8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8pPr>
            <a:lvl9pPr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DaxlineCyrSC-Regular" panose="02000503040000020004" pitchFamily="50" charset="-52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предприятия в 2 смены, незначительная загрузка производственных мощностей, высокая загрузка персонала. Предприятие имеет прибыль и свободные денежные средства.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оптимизация загрузки оборудования, поиск возможностей расширения рынков сбыта.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05771" y="355823"/>
            <a:ext cx="8552700" cy="6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Спрос/продажи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0471" y="6689653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07932"/>
              </p:ext>
            </p:extLst>
          </p:nvPr>
        </p:nvGraphicFramePr>
        <p:xfrm>
          <a:off x="903000" y="1310954"/>
          <a:ext cx="9885000" cy="5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34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46000" y="342398"/>
            <a:ext cx="8552700" cy="5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Загрузка станков и сборщиков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3008" y="6715755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77733"/>
              </p:ext>
            </p:extLst>
          </p:nvPr>
        </p:nvGraphicFramePr>
        <p:xfrm>
          <a:off x="1178833" y="1179000"/>
          <a:ext cx="9890175" cy="5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08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51983" y="190803"/>
            <a:ext cx="8957700" cy="7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Динамика показателя выручки и прибыли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187" y="6670569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26300"/>
              </p:ext>
            </p:extLst>
          </p:nvPr>
        </p:nvGraphicFramePr>
        <p:xfrm>
          <a:off x="1151974" y="1342569"/>
          <a:ext cx="990855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515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276351"/>
            <a:ext cx="238336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Группа 10"/>
          <p:cNvGrpSpPr>
            <a:grpSpLocks/>
          </p:cNvGrpSpPr>
          <p:nvPr/>
        </p:nvGrpSpPr>
        <p:grpSpPr bwMode="auto">
          <a:xfrm>
            <a:off x="8113184" y="5688013"/>
            <a:ext cx="1413933" cy="736600"/>
            <a:chOff x="2100085" y="1513897"/>
            <a:chExt cx="1224566" cy="766823"/>
          </a:xfrm>
        </p:grpSpPr>
        <p:pic>
          <p:nvPicPr>
            <p:cNvPr id="18469" name="Рисунок 8" descr="Пользователь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26" y="1513897"/>
              <a:ext cx="601284" cy="60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Прямоугольник 49"/>
            <p:cNvSpPr>
              <a:spLocks noChangeArrowheads="1"/>
            </p:cNvSpPr>
            <p:nvPr/>
          </p:nvSpPr>
          <p:spPr bwMode="auto">
            <a:xfrm>
              <a:off x="2100085" y="2024861"/>
              <a:ext cx="1224566" cy="25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160 студентов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18437" name="Группа 18"/>
          <p:cNvGrpSpPr>
            <a:grpSpLocks/>
          </p:cNvGrpSpPr>
          <p:nvPr/>
        </p:nvGrpSpPr>
        <p:grpSpPr bwMode="auto">
          <a:xfrm>
            <a:off x="9440333" y="5567363"/>
            <a:ext cx="1568451" cy="857250"/>
            <a:chOff x="3086964" y="1387983"/>
            <a:chExt cx="1224566" cy="892894"/>
          </a:xfrm>
        </p:grpSpPr>
        <p:pic>
          <p:nvPicPr>
            <p:cNvPr id="18467" name="Рисунок 12" descr="Карта с кноп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84" y="1387983"/>
              <a:ext cx="748620" cy="74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Прямоугольник 50"/>
            <p:cNvSpPr>
              <a:spLocks noChangeArrowheads="1"/>
            </p:cNvSpPr>
            <p:nvPr/>
          </p:nvSpPr>
          <p:spPr bwMode="auto">
            <a:xfrm>
              <a:off x="3086964" y="2024861"/>
              <a:ext cx="1224566" cy="25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43 региона РФ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18438" name="Группа 17"/>
          <p:cNvGrpSpPr>
            <a:grpSpLocks/>
          </p:cNvGrpSpPr>
          <p:nvPr/>
        </p:nvGrpSpPr>
        <p:grpSpPr bwMode="auto">
          <a:xfrm>
            <a:off x="10653185" y="5661027"/>
            <a:ext cx="1570567" cy="776635"/>
            <a:chOff x="4190727" y="1464446"/>
            <a:chExt cx="1224566" cy="808843"/>
          </a:xfrm>
        </p:grpSpPr>
        <p:pic>
          <p:nvPicPr>
            <p:cNvPr id="18465" name="Рисунок 15" descr="Банк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39" y="1464446"/>
              <a:ext cx="590828" cy="59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Прямоугольник 51"/>
            <p:cNvSpPr>
              <a:spLocks noChangeArrowheads="1"/>
            </p:cNvSpPr>
            <p:nvPr/>
          </p:nvSpPr>
          <p:spPr bwMode="auto">
            <a:xfrm>
              <a:off x="4190727" y="2016857"/>
              <a:ext cx="1224566" cy="25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58 вузов и филиалов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pic>
        <p:nvPicPr>
          <p:cNvPr id="18440" name="Рисунок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67" y="4119563"/>
            <a:ext cx="49106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Прямоугольник 59"/>
          <p:cNvSpPr>
            <a:spLocks noChangeArrowheads="1"/>
          </p:cNvSpPr>
          <p:nvPr/>
        </p:nvSpPr>
        <p:spPr bwMode="auto">
          <a:xfrm>
            <a:off x="3026834" y="1643064"/>
            <a:ext cx="501861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 b="1">
                <a:latin typeface="Tahoma" charset="0"/>
                <a:cs typeface="Tahoma" charset="0"/>
              </a:rPr>
              <a:t>10 победителей</a:t>
            </a:r>
            <a:r>
              <a:rPr lang="en-US" sz="1400" b="1">
                <a:latin typeface="Tahoma" charset="0"/>
                <a:cs typeface="Tahoma" charset="0"/>
              </a:rPr>
              <a:t> </a:t>
            </a:r>
            <a:r>
              <a:rPr lang="ru-RU" sz="1400" b="1">
                <a:latin typeface="Tahoma" charset="0"/>
                <a:cs typeface="Tahoma" charset="0"/>
              </a:rPr>
              <a:t>кубка</a:t>
            </a:r>
            <a:r>
              <a:rPr lang="ru-RU" sz="1400" b="1">
                <a:solidFill>
                  <a:srgbClr val="EB131A"/>
                </a:solidFill>
                <a:latin typeface="Tahoma" charset="0"/>
                <a:cs typeface="Tahoma" charset="0"/>
              </a:rPr>
              <a:t> Управляй! </a:t>
            </a:r>
            <a:endParaRPr lang="en-US" sz="1400" b="1">
              <a:solidFill>
                <a:srgbClr val="EB131A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ru-RU" sz="1400">
                <a:latin typeface="Tahoma" charset="0"/>
                <a:cs typeface="Tahoma" charset="0"/>
              </a:rPr>
              <a:t>были объявлены на форуме</a:t>
            </a:r>
          </a:p>
          <a:p>
            <a:pPr algn="ctr" eaLnBrk="1" hangingPunct="1"/>
            <a:r>
              <a:rPr lang="ru-RU" sz="1400">
                <a:latin typeface="Tahoma" charset="0"/>
                <a:cs typeface="Tahoma" charset="0"/>
              </a:rPr>
              <a:t>«Россия – страна возможностей»</a:t>
            </a:r>
          </a:p>
        </p:txBody>
      </p:sp>
      <p:pic>
        <p:nvPicPr>
          <p:cNvPr id="18442" name="Рисунок 62" descr="Изображение выглядит как внутренний, человек, пол, сиди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7" y="3694113"/>
            <a:ext cx="3784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6147" descr="Изображение выглядит как человек, пол, в позе, стоит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751013"/>
            <a:ext cx="3786717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61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4" y="2392363"/>
            <a:ext cx="4654549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Группа 6151"/>
          <p:cNvGrpSpPr>
            <a:grpSpLocks/>
          </p:cNvGrpSpPr>
          <p:nvPr/>
        </p:nvGrpSpPr>
        <p:grpSpPr bwMode="auto">
          <a:xfrm>
            <a:off x="797985" y="2244725"/>
            <a:ext cx="2321983" cy="463550"/>
            <a:chOff x="211845" y="2571784"/>
            <a:chExt cx="1741427" cy="462824"/>
          </a:xfrm>
        </p:grpSpPr>
        <p:pic>
          <p:nvPicPr>
            <p:cNvPr id="18463" name="Рисунок 6150" descr="Кубок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45" y="2571784"/>
              <a:ext cx="463593" cy="46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4" name="Прямоугольник 71"/>
            <p:cNvSpPr>
              <a:spLocks noChangeArrowheads="1"/>
            </p:cNvSpPr>
            <p:nvPr/>
          </p:nvSpPr>
          <p:spPr bwMode="auto">
            <a:xfrm>
              <a:off x="394201" y="2663715"/>
              <a:ext cx="1559071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400" b="1">
                  <a:latin typeface="Tahoma" charset="0"/>
                  <a:cs typeface="Tahoma" charset="0"/>
                </a:rPr>
                <a:t>1-5 место</a:t>
              </a:r>
              <a:endParaRPr lang="ru-RU" sz="1400">
                <a:latin typeface="Tahoma" charset="0"/>
                <a:cs typeface="Tahoma" charset="0"/>
              </a:endParaRPr>
            </a:p>
          </p:txBody>
        </p:sp>
      </p:grpSp>
      <p:sp>
        <p:nvSpPr>
          <p:cNvPr id="18446" name="Прямоугольник 72"/>
          <p:cNvSpPr>
            <a:spLocks noChangeArrowheads="1"/>
          </p:cNvSpPr>
          <p:nvPr/>
        </p:nvSpPr>
        <p:spPr bwMode="auto">
          <a:xfrm>
            <a:off x="-67734" y="2686050"/>
            <a:ext cx="33464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eaLnBrk="1" hangingPunct="1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Сформировали сборную команду Управляй!</a:t>
            </a:r>
          </a:p>
          <a:p>
            <a:pPr marL="171450" indent="-171450" eaLnBrk="1" hangingPunct="1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Получили право состязаться в</a:t>
            </a:r>
            <a:r>
              <a:rPr lang="en-US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 </a:t>
            </a: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Национальном финале чемпионата </a:t>
            </a:r>
            <a:r>
              <a:rPr lang="ru-RU" sz="1200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Global</a:t>
            </a: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charset="0"/>
                <a:cs typeface="Tahoma" charset="0"/>
              </a:rPr>
              <a:t>Management</a:t>
            </a: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ahoma" charset="0"/>
                <a:cs typeface="Tahoma" charset="0"/>
              </a:rPr>
              <a:t>Challeng</a:t>
            </a:r>
            <a:r>
              <a:rPr lang="en-US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e c </a:t>
            </a:r>
            <a:r>
              <a:rPr lang="ru-RU" sz="1200" dirty="0">
                <a:solidFill>
                  <a:srgbClr val="000000"/>
                </a:solidFill>
                <a:latin typeface="Tahoma" charset="0"/>
                <a:cs typeface="Tahoma" charset="0"/>
              </a:rPr>
              <a:t>действующими управленцами</a:t>
            </a:r>
            <a:endParaRPr lang="ru-RU" sz="1200" dirty="0">
              <a:latin typeface="Tahoma" charset="0"/>
              <a:cs typeface="Tahoma" charset="0"/>
            </a:endParaRPr>
          </a:p>
        </p:txBody>
      </p:sp>
      <p:grpSp>
        <p:nvGrpSpPr>
          <p:cNvPr id="18447" name="Группа 74"/>
          <p:cNvGrpSpPr>
            <a:grpSpLocks/>
          </p:cNvGrpSpPr>
          <p:nvPr/>
        </p:nvGrpSpPr>
        <p:grpSpPr bwMode="auto">
          <a:xfrm>
            <a:off x="797985" y="4265613"/>
            <a:ext cx="2321983" cy="463550"/>
            <a:chOff x="211845" y="2571784"/>
            <a:chExt cx="1741427" cy="462824"/>
          </a:xfrm>
        </p:grpSpPr>
        <p:pic>
          <p:nvPicPr>
            <p:cNvPr id="18461" name="Рисунок 75" descr="Кубок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45" y="2571784"/>
              <a:ext cx="463593" cy="46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2" name="Прямоугольник 76"/>
            <p:cNvSpPr>
              <a:spLocks noChangeArrowheads="1"/>
            </p:cNvSpPr>
            <p:nvPr/>
          </p:nvSpPr>
          <p:spPr bwMode="auto">
            <a:xfrm>
              <a:off x="394201" y="2663715"/>
              <a:ext cx="1559071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400" b="1">
                  <a:latin typeface="Tahoma" charset="0"/>
                  <a:cs typeface="Tahoma" charset="0"/>
                </a:rPr>
                <a:t>6-10 место</a:t>
              </a:r>
              <a:endParaRPr lang="ru-RU" sz="1400">
                <a:latin typeface="Tahoma" charset="0"/>
                <a:cs typeface="Tahoma" charset="0"/>
              </a:endParaRPr>
            </a:p>
          </p:txBody>
        </p:sp>
      </p:grpSp>
      <p:sp>
        <p:nvSpPr>
          <p:cNvPr id="18448" name="Прямоугольник 77"/>
          <p:cNvSpPr>
            <a:spLocks noChangeArrowheads="1"/>
          </p:cNvSpPr>
          <p:nvPr/>
        </p:nvSpPr>
        <p:spPr bwMode="auto">
          <a:xfrm>
            <a:off x="-82550" y="4651375"/>
            <a:ext cx="30226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 eaLnBrk="1" hangingPunct="1">
              <a:buFontTx/>
              <a:buChar char="-"/>
            </a:pPr>
            <a:r>
              <a:rPr lang="ru-RU" sz="1200">
                <a:solidFill>
                  <a:srgbClr val="000000"/>
                </a:solidFill>
                <a:latin typeface="Tahoma" charset="0"/>
                <a:cs typeface="Tahoma" charset="0"/>
              </a:rPr>
              <a:t>Сформировали сборную для участия в Global Management Challenge, соревнуясь в студенческой лиге с лучшими командами вузов России</a:t>
            </a:r>
            <a:endParaRPr lang="ru-RU" sz="1200">
              <a:latin typeface="Tahoma" charset="0"/>
              <a:cs typeface="Tahoma" charset="0"/>
            </a:endParaRPr>
          </a:p>
        </p:txBody>
      </p:sp>
      <p:grpSp>
        <p:nvGrpSpPr>
          <p:cNvPr id="18449" name="Группа 78"/>
          <p:cNvGrpSpPr>
            <a:grpSpLocks/>
          </p:cNvGrpSpPr>
          <p:nvPr/>
        </p:nvGrpSpPr>
        <p:grpSpPr bwMode="auto">
          <a:xfrm>
            <a:off x="3508432" y="5270500"/>
            <a:ext cx="1413933" cy="736600"/>
            <a:chOff x="2100085" y="1513897"/>
            <a:chExt cx="1224566" cy="767235"/>
          </a:xfrm>
        </p:grpSpPr>
        <p:pic>
          <p:nvPicPr>
            <p:cNvPr id="18459" name="Рисунок 79" descr="Пользователь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26" y="1513897"/>
              <a:ext cx="601284" cy="60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0" name="Прямоугольник 80"/>
            <p:cNvSpPr>
              <a:spLocks noChangeArrowheads="1"/>
            </p:cNvSpPr>
            <p:nvPr/>
          </p:nvSpPr>
          <p:spPr bwMode="auto">
            <a:xfrm>
              <a:off x="2100085" y="2024859"/>
              <a:ext cx="1224566" cy="256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10 студентов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18450" name="Группа 81"/>
          <p:cNvGrpSpPr>
            <a:grpSpLocks/>
          </p:cNvGrpSpPr>
          <p:nvPr/>
        </p:nvGrpSpPr>
        <p:grpSpPr bwMode="auto">
          <a:xfrm>
            <a:off x="4729748" y="5121275"/>
            <a:ext cx="1568451" cy="857250"/>
            <a:chOff x="3086964" y="1387983"/>
            <a:chExt cx="1224566" cy="893151"/>
          </a:xfrm>
        </p:grpSpPr>
        <p:pic>
          <p:nvPicPr>
            <p:cNvPr id="18457" name="Рисунок 82" descr="Карта с кнопкой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284" y="1387983"/>
              <a:ext cx="748620" cy="7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Прямоугольник 83"/>
            <p:cNvSpPr>
              <a:spLocks noChangeArrowheads="1"/>
            </p:cNvSpPr>
            <p:nvPr/>
          </p:nvSpPr>
          <p:spPr bwMode="auto">
            <a:xfrm>
              <a:off x="3086964" y="2024861"/>
              <a:ext cx="1224566" cy="256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7 регионов РФ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18451" name="Группа 84"/>
          <p:cNvGrpSpPr>
            <a:grpSpLocks/>
          </p:cNvGrpSpPr>
          <p:nvPr/>
        </p:nvGrpSpPr>
        <p:grpSpPr bwMode="auto">
          <a:xfrm>
            <a:off x="5929899" y="5232402"/>
            <a:ext cx="1570567" cy="776635"/>
            <a:chOff x="4190727" y="1464446"/>
            <a:chExt cx="1224566" cy="808843"/>
          </a:xfrm>
        </p:grpSpPr>
        <p:pic>
          <p:nvPicPr>
            <p:cNvPr id="18455" name="Рисунок 85" descr="Банк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39" y="1464446"/>
              <a:ext cx="590828" cy="59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Прямоугольник 86"/>
            <p:cNvSpPr>
              <a:spLocks noChangeArrowheads="1"/>
            </p:cNvSpPr>
            <p:nvPr/>
          </p:nvSpPr>
          <p:spPr bwMode="auto">
            <a:xfrm>
              <a:off x="4190727" y="2016857"/>
              <a:ext cx="1224566" cy="25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sz="1000">
                  <a:solidFill>
                    <a:srgbClr val="000000"/>
                  </a:solidFill>
                  <a:latin typeface="Tahoma" charset="0"/>
                </a:rPr>
                <a:t>8 вузов и филиалов</a:t>
              </a:r>
              <a:endParaRPr lang="ru-RU" sz="800">
                <a:solidFill>
                  <a:srgbClr val="000000"/>
                </a:solidFill>
                <a:latin typeface="Tahoma" charset="0"/>
              </a:endParaRPr>
            </a:p>
          </p:txBody>
        </p:sp>
      </p:grpSp>
      <p:sp>
        <p:nvSpPr>
          <p:cNvPr id="18454" name="Прямоугольник 38"/>
          <p:cNvSpPr>
            <a:spLocks noChangeArrowheads="1"/>
          </p:cNvSpPr>
          <p:nvPr/>
        </p:nvSpPr>
        <p:spPr bwMode="auto">
          <a:xfrm>
            <a:off x="139701" y="6308726"/>
            <a:ext cx="808143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1200">
                <a:solidFill>
                  <a:srgbClr val="000000"/>
                </a:solidFill>
                <a:latin typeface="Tahoma" charset="0"/>
                <a:cs typeface="Tahoma" charset="0"/>
              </a:rPr>
              <a:t>Обе сборных команды смогли </a:t>
            </a:r>
            <a:r>
              <a:rPr lang="ru-RU" sz="1200" b="1">
                <a:solidFill>
                  <a:srgbClr val="000000"/>
                </a:solidFill>
                <a:latin typeface="Tahoma" charset="0"/>
                <a:cs typeface="Tahoma" charset="0"/>
              </a:rPr>
              <a:t>победить</a:t>
            </a:r>
            <a:r>
              <a:rPr lang="ru-RU" sz="1200">
                <a:solidFill>
                  <a:srgbClr val="000000"/>
                </a:solidFill>
                <a:latin typeface="Tahoma" charset="0"/>
                <a:cs typeface="Tahoma" charset="0"/>
              </a:rPr>
              <a:t> в Национальном финале </a:t>
            </a:r>
            <a:r>
              <a:rPr lang="en-US" sz="1200">
                <a:solidFill>
                  <a:srgbClr val="000000"/>
                </a:solidFill>
                <a:latin typeface="Tahoma" charset="0"/>
                <a:cs typeface="Tahoma" charset="0"/>
              </a:rPr>
              <a:t>Global Management Challenge </a:t>
            </a:r>
            <a:r>
              <a:rPr lang="ru-RU" sz="1200">
                <a:solidFill>
                  <a:srgbClr val="000000"/>
                </a:solidFill>
                <a:latin typeface="Tahoma" charset="0"/>
                <a:cs typeface="Tahoma" charset="0"/>
              </a:rPr>
              <a:t>и посетить </a:t>
            </a:r>
            <a:r>
              <a:rPr lang="ru-RU" sz="1200" b="1">
                <a:solidFill>
                  <a:srgbClr val="000000"/>
                </a:solidFill>
                <a:latin typeface="Tahoma" charset="0"/>
                <a:cs typeface="Tahoma" charset="0"/>
              </a:rPr>
              <a:t>мировой финал чемпионата в Дубаи, ОАЭ</a:t>
            </a:r>
            <a:endParaRPr lang="ru-RU" sz="1200" b="1">
              <a:latin typeface="Tahoma" charset="0"/>
              <a:cs typeface="Tahoma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86963" y="918203"/>
            <a:ext cx="12014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КУБОК ПО МЕНЕДЖМЕНТУ СРЕДИ СТУДЕНТОВ </a:t>
            </a:r>
            <a:r>
              <a:rPr kumimoji="0" lang="ru-RU" sz="1800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 </a:t>
            </a:r>
            <a:r>
              <a:rPr kumimoji="0" lang="mr-IN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–</a:t>
            </a: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 ФИНАЛ 2018г.</a:t>
            </a:r>
            <a:endParaRPr kumimoji="0" lang="ru-RU" sz="1800" dirty="0">
              <a:solidFill>
                <a:srgbClr val="FF0000"/>
              </a:solidFill>
              <a:latin typeface="Tahoma" charset="0"/>
              <a:cs typeface="Tahoma" charset="0"/>
            </a:endParaRPr>
          </a:p>
          <a:p>
            <a:pPr>
              <a:spcBef>
                <a:spcPct val="50000"/>
              </a:spcBef>
            </a:pPr>
            <a:endParaRPr kumimoji="0" lang="ru-RU" sz="1800" dirty="0">
              <a:solidFill>
                <a:srgbClr val="262626"/>
              </a:solidFill>
              <a:latin typeface="Tahoma" charset="0"/>
              <a:cs typeface="Tahoma" charset="0"/>
            </a:endParaRPr>
          </a:p>
        </p:txBody>
      </p:sp>
      <p:sp>
        <p:nvSpPr>
          <p:cNvPr id="41" name="Line 30">
            <a:extLst/>
          </p:cNvPr>
          <p:cNvSpPr>
            <a:spLocks noChangeShapeType="1"/>
          </p:cNvSpPr>
          <p:nvPr/>
        </p:nvSpPr>
        <p:spPr bwMode="auto">
          <a:xfrm>
            <a:off x="785285" y="1296989"/>
            <a:ext cx="11406716" cy="1905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63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090" y="6668131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129090" y="296999"/>
            <a:ext cx="8658910" cy="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altLang="ru-RU" dirty="0"/>
              <a:t>ДИНАМИКА ПОКАЗАТЕЛЯ ИНВЕСТИЦИОННОЙ ПРИВЛЕКАТЕЛЬНОСТИ</a:t>
            </a:r>
            <a:endParaRPr lang="pt-PT" alt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257602"/>
              </p:ext>
            </p:extLst>
          </p:nvPr>
        </p:nvGraphicFramePr>
        <p:xfrm>
          <a:off x="1551000" y="1224000"/>
          <a:ext cx="891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6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0" y="0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97"/>
            <a:ext cx="2286372" cy="13847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78764" y="279648"/>
            <a:ext cx="8552700" cy="8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2800" b="1">
                <a:solidFill>
                  <a:srgbClr val="921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Анализ стартовой ситуации. Финансы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18700" y="3899653"/>
            <a:ext cx="315000" cy="602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96200" y="3809654"/>
            <a:ext cx="3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16774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700" y="6689654"/>
            <a:ext cx="9906000" cy="14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26226" y="1737724"/>
            <a:ext cx="8805238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</a:t>
            </a:r>
            <a:r>
              <a:rPr kumimoji="0" lang="ru-RU" altLang="ru-RU" sz="2800" dirty="0" smtClean="0">
                <a:latin typeface="DaxlineCyrSC-Regular (Основной текст)"/>
              </a:rPr>
              <a:t>Постепенный рост выручки;</a:t>
            </a:r>
            <a:endParaRPr kumimoji="0" lang="ru-RU" altLang="ru-RU" sz="2800" dirty="0">
              <a:latin typeface="DaxlineCyrSC-Regular (Основной текст)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Рост чистых активов;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Положительная </a:t>
            </a:r>
            <a:r>
              <a:rPr kumimoji="0" lang="ru-RU" altLang="ru-RU" sz="2800" dirty="0" smtClean="0">
                <a:latin typeface="DaxlineCyrSC-Regular (Основной текст)"/>
              </a:rPr>
              <a:t>прибыль в последних кварталах;</a:t>
            </a:r>
            <a:endParaRPr kumimoji="0" lang="ru-RU" altLang="ru-RU" sz="2800" dirty="0">
              <a:latin typeface="DaxlineCyrSC-Regular (Основной текст)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Рост инвестиционной привлекательности;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</a:t>
            </a:r>
            <a:r>
              <a:rPr kumimoji="0" lang="ru-RU" altLang="ru-RU" sz="2800" dirty="0" smtClean="0">
                <a:latin typeface="DaxlineCyrSC-Regular (Основной текст)"/>
              </a:rPr>
              <a:t>Положительный </a:t>
            </a:r>
            <a:r>
              <a:rPr kumimoji="0" lang="ru-RU" altLang="ru-RU" sz="2800" dirty="0">
                <a:latin typeface="DaxlineCyrSC-Regular (Основной текст)"/>
              </a:rPr>
              <a:t>денежный поток;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rgbClr val="921A1D"/>
              </a:buClr>
              <a:buFontTx/>
              <a:buAutoNum type="arabicPeriod"/>
            </a:pPr>
            <a:r>
              <a:rPr kumimoji="0" lang="ru-RU" altLang="ru-RU" sz="2800" dirty="0">
                <a:latin typeface="DaxlineCyrSC-Regular (Основной текст)"/>
              </a:rPr>
              <a:t> Наличные денежные средства </a:t>
            </a:r>
            <a:r>
              <a:rPr kumimoji="0" lang="ru-RU" altLang="ru-RU" sz="2800" dirty="0" smtClean="0">
                <a:latin typeface="DaxlineCyrSC-Regular (Основной текст)"/>
              </a:rPr>
              <a:t>– 447182 руб</a:t>
            </a:r>
            <a:r>
              <a:rPr kumimoji="0" lang="ru-RU" altLang="ru-RU" sz="2800" dirty="0">
                <a:latin typeface="DaxlineCyrSC-Regular (Основной текст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1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1309808"/>
            <a:ext cx="238336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8" descr="Изображение выглядит как человек, в позе, пол, костюм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08" y="1400928"/>
            <a:ext cx="3900507" cy="21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39"/>
          <p:cNvSpPr>
            <a:spLocks noChangeArrowheads="1"/>
          </p:cNvSpPr>
          <p:nvPr/>
        </p:nvSpPr>
        <p:spPr bwMode="auto">
          <a:xfrm>
            <a:off x="2969684" y="1320980"/>
            <a:ext cx="41550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Победители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Кубка </a:t>
            </a:r>
            <a:r>
              <a:rPr lang="ru-RU" sz="1400" b="1" dirty="0">
                <a:solidFill>
                  <a:srgbClr val="EB131A"/>
                </a:solidFill>
                <a:latin typeface="Tahoma" charset="0"/>
                <a:cs typeface="Tahoma" charset="0"/>
              </a:rPr>
              <a:t>Управляй! </a:t>
            </a:r>
            <a:r>
              <a:rPr lang="ru-RU" sz="1400" b="1" dirty="0">
                <a:latin typeface="Tahoma" charset="0"/>
                <a:cs typeface="Tahoma" charset="0"/>
              </a:rPr>
              <a:t>– </a:t>
            </a:r>
            <a:r>
              <a:rPr lang="ru-RU" sz="1400" dirty="0">
                <a:latin typeface="Tahoma" charset="0"/>
                <a:cs typeface="Tahoma" charset="0"/>
              </a:rPr>
              <a:t>студенты КФУ (Казань), ВШЭ (Москва), ЮУРГУ (Челябинск), Карельского (Петрозаводск) и Дзержинского филиалов </a:t>
            </a:r>
            <a:r>
              <a:rPr lang="ru-RU" sz="1400" dirty="0" err="1">
                <a:latin typeface="Tahoma" charset="0"/>
                <a:cs typeface="Tahoma" charset="0"/>
              </a:rPr>
              <a:t>РАНХиГС</a:t>
            </a:r>
            <a:r>
              <a:rPr lang="ru-RU" sz="1400" dirty="0">
                <a:latin typeface="Tahoma" charset="0"/>
                <a:cs typeface="Tahoma" charset="0"/>
              </a:rPr>
              <a:t>   </a:t>
            </a: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6672065" y="4293096"/>
          <a:ext cx="5294711" cy="192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3" name="Рисунок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8" y="2546800"/>
            <a:ext cx="635423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43"/>
          <p:cNvSpPr>
            <a:spLocks noChangeArrowheads="1"/>
          </p:cNvSpPr>
          <p:nvPr/>
        </p:nvSpPr>
        <p:spPr bwMode="auto">
          <a:xfrm>
            <a:off x="6576485" y="3608388"/>
            <a:ext cx="5471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Успехи сборной команды </a:t>
            </a:r>
            <a:r>
              <a:rPr lang="ru-RU" sz="1400" b="1">
                <a:solidFill>
                  <a:srgbClr val="FF0000"/>
                </a:solidFill>
                <a:latin typeface="Tahoma" charset="0"/>
                <a:cs typeface="Tahoma" charset="0"/>
              </a:rPr>
              <a:t>«Управляй!»</a:t>
            </a:r>
            <a:r>
              <a:rPr lang="ru-RU" sz="1400">
                <a:solidFill>
                  <a:srgbClr val="FF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в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мировом финале чемпионата по стратегии и управлению бизнесом 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Global Management Challenge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 в Дубаи, ОАЭ</a:t>
            </a:r>
            <a:endParaRPr lang="ru-RU" sz="1400">
              <a:latin typeface="Tahoma" charset="0"/>
              <a:cs typeface="Tahoma" charset="0"/>
            </a:endParaRPr>
          </a:p>
          <a:p>
            <a:pPr algn="just">
              <a:buFont typeface="Arial" charset="0"/>
              <a:buChar char="•"/>
            </a:pPr>
            <a:endParaRPr lang="ru-RU" sz="140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9465" name="Прямоугольник 44"/>
          <p:cNvSpPr>
            <a:spLocks noChangeArrowheads="1"/>
          </p:cNvSpPr>
          <p:nvPr/>
        </p:nvSpPr>
        <p:spPr bwMode="auto">
          <a:xfrm>
            <a:off x="127000" y="6108701"/>
            <a:ext cx="6239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Сборная </a:t>
            </a:r>
            <a:r>
              <a:rPr lang="ru-RU" sz="1400" b="1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 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самая молодая команда за 12 лет участия России в мировых финалах чемпионата</a:t>
            </a:r>
            <a:r>
              <a:rPr lang="en-US" sz="1400" dirty="0">
                <a:solidFill>
                  <a:srgbClr val="000000"/>
                </a:solidFill>
                <a:latin typeface="Tahoma" charset="0"/>
                <a:cs typeface="Tahoma" charset="0"/>
              </a:rPr>
              <a:t> Global Management Challenge</a:t>
            </a:r>
          </a:p>
        </p:txBody>
      </p:sp>
      <p:sp>
        <p:nvSpPr>
          <p:cNvPr id="19466" name="Прямоугольник 10"/>
          <p:cNvSpPr>
            <a:spLocks noChangeArrowheads="1"/>
          </p:cNvSpPr>
          <p:nvPr/>
        </p:nvSpPr>
        <p:spPr bwMode="auto">
          <a:xfrm>
            <a:off x="6578600" y="6108701"/>
            <a:ext cx="5520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Мировой финал чемпионата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 Global Management Challenge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 в мае</a:t>
            </a:r>
            <a:r>
              <a:rPr lang="en-US" sz="1400">
                <a:solidFill>
                  <a:srgbClr val="000000"/>
                </a:solidFill>
                <a:latin typeface="Tahoma" charset="0"/>
                <a:cs typeface="Tahoma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Tahoma" charset="0"/>
                <a:cs typeface="Tahoma" charset="0"/>
              </a:rPr>
              <a:t>июне 2019 г. состоится в России, г. Екатеринбург</a:t>
            </a:r>
            <a:endParaRPr lang="en-US" sz="140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6963" y="918203"/>
            <a:ext cx="1201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dirty="0">
                <a:solidFill>
                  <a:srgbClr val="262626"/>
                </a:solidFill>
                <a:latin typeface="Tahoma" charset="0"/>
                <a:cs typeface="Tahoma" charset="0"/>
              </a:rPr>
              <a:t>УСПЕХИ ПОБЕДИТЕЛЕЙ КУБКА </a:t>
            </a:r>
            <a:r>
              <a:rPr kumimoji="0" lang="ru-RU" sz="1800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 </a:t>
            </a:r>
            <a:r>
              <a:rPr kumimoji="0" lang="ru-RU" sz="1800" dirty="0">
                <a:latin typeface="Tahoma" charset="0"/>
                <a:cs typeface="Tahoma" charset="0"/>
              </a:rPr>
              <a:t>СЕЗОН 2017/2018</a:t>
            </a:r>
            <a:r>
              <a:rPr kumimoji="0" lang="ru-RU" sz="1800" dirty="0">
                <a:solidFill>
                  <a:srgbClr val="FF0000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13" name="Line 30">
            <a:extLst/>
          </p:cNvPr>
          <p:cNvSpPr>
            <a:spLocks noChangeShapeType="1"/>
          </p:cNvSpPr>
          <p:nvPr/>
        </p:nvSpPr>
        <p:spPr bwMode="auto">
          <a:xfrm>
            <a:off x="786963" y="1296471"/>
            <a:ext cx="11406716" cy="1905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26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>
            <a:off x="99493" y="2005164"/>
            <a:ext cx="10586507" cy="0"/>
          </a:xfrm>
          <a:prstGeom prst="straightConnector1">
            <a:avLst/>
          </a:prstGeom>
          <a:ln w="76200">
            <a:solidFill>
              <a:srgbClr val="9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29" y="1590502"/>
            <a:ext cx="118300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Окт</a:t>
            </a:r>
            <a:r>
              <a:rPr lang="ru-RU" sz="1300" dirty="0"/>
              <a:t>.- Ноябрь</a:t>
            </a:r>
            <a:r>
              <a:rPr lang="en-US" sz="1300" dirty="0"/>
              <a:t>	</a:t>
            </a:r>
            <a:r>
              <a:rPr lang="ru-RU" sz="1300" dirty="0"/>
              <a:t>   Декабрь        Янв. – Фев.  </a:t>
            </a:r>
            <a:r>
              <a:rPr lang="ru-RU" sz="1300" dirty="0" smtClean="0"/>
              <a:t>     </a:t>
            </a:r>
            <a:r>
              <a:rPr lang="ru-RU" sz="1300" dirty="0"/>
              <a:t>Март – Апрель      </a:t>
            </a:r>
            <a:r>
              <a:rPr lang="ru-RU" sz="1300" dirty="0" smtClean="0"/>
              <a:t>       </a:t>
            </a:r>
            <a:r>
              <a:rPr lang="ru-RU" sz="1300" dirty="0"/>
              <a:t>Май             </a:t>
            </a:r>
            <a:r>
              <a:rPr lang="ru-RU" sz="1300" dirty="0" smtClean="0"/>
              <a:t>   Июнь                 Июль</a:t>
            </a:r>
            <a:endParaRPr lang="ru-RU" sz="13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806337" y="1455039"/>
            <a:ext cx="29325" cy="3892531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" y="691663"/>
            <a:ext cx="776817" cy="77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 dirty="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76823" y="1447793"/>
            <a:ext cx="9909178" cy="21989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662" dirty="0">
              <a:ea typeface="Arial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977545" y="1456872"/>
            <a:ext cx="62073" cy="3908614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85837" y="5401150"/>
            <a:ext cx="10912124" cy="2992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Освещение реализации очных мероприятий и их итогов (</a:t>
            </a:r>
            <a:r>
              <a:rPr lang="ru-RU" sz="1200" b="1" dirty="0" err="1"/>
              <a:t>соц.сети</a:t>
            </a:r>
            <a:r>
              <a:rPr lang="ru-RU" sz="1200" b="1" dirty="0"/>
              <a:t>, СМИ)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51" y="6142989"/>
            <a:ext cx="913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Событие, которое может быть освещено в СМИ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6179" y="6209390"/>
            <a:ext cx="729035" cy="16545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194428" y="1480524"/>
            <a:ext cx="67523" cy="3907024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185837" y="3012280"/>
            <a:ext cx="1535253" cy="778051"/>
          </a:xfrm>
          <a:prstGeom prst="roundRect">
            <a:avLst/>
          </a:prstGeom>
          <a:solidFill>
            <a:srgbClr val="558E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Очные мероприятия ИТМ в ФО (</a:t>
            </a:r>
            <a:r>
              <a:rPr lang="ru-RU" sz="1200" b="1" dirty="0" err="1"/>
              <a:t>роад</a:t>
            </a:r>
            <a:r>
              <a:rPr lang="ru-RU" sz="1200" b="1" dirty="0"/>
              <a:t>-шоу)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129484" y="4068749"/>
            <a:ext cx="1891533" cy="375289"/>
          </a:xfrm>
          <a:prstGeom prst="round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РЕГИСТРАЦИЯ НА КУБОК «УПРАВЛЯЙ!»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9C9DB8-6049-42C0-A4B8-77C7416AD387}"/>
              </a:ext>
            </a:extLst>
          </p:cNvPr>
          <p:cNvSpPr txBox="1"/>
          <p:nvPr/>
        </p:nvSpPr>
        <p:spPr>
          <a:xfrm>
            <a:off x="185837" y="6502138"/>
            <a:ext cx="115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*ИТМ – Информационно-тренировочные мероприятия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809118" y="1496449"/>
            <a:ext cx="34209" cy="3898340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44112" y="1477781"/>
            <a:ext cx="54039" cy="3917008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000993" y="1514746"/>
            <a:ext cx="90064" cy="3911178"/>
          </a:xfrm>
          <a:prstGeom prst="line">
            <a:avLst/>
          </a:prstGeom>
          <a:ln>
            <a:solidFill>
              <a:srgbClr val="9A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2986809" y="2510065"/>
            <a:ext cx="1241381" cy="6438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Онлайн отборы Кубка Управляй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65637" y="2861510"/>
            <a:ext cx="1535253" cy="1217651"/>
          </a:xfrm>
          <a:prstGeom prst="roundRect">
            <a:avLst/>
          </a:prstGeom>
          <a:solidFill>
            <a:srgbClr val="558ED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Очные полуфиналы Управляй в ФО</a:t>
            </a:r>
          </a:p>
          <a:p>
            <a:pPr algn="ctr"/>
            <a:r>
              <a:rPr lang="ru-RU" sz="1200" dirty="0"/>
              <a:t>(10-20 площадок</a:t>
            </a:r>
            <a:r>
              <a:rPr lang="ru-RU" sz="1200" b="1" dirty="0"/>
              <a:t>)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642842" y="2249589"/>
            <a:ext cx="1174580" cy="3861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Финал Управляй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115738" y="3696463"/>
            <a:ext cx="1930287" cy="723596"/>
          </a:xfrm>
          <a:prstGeom prst="round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Пост-сопровождение участников Кубка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46000" y="2512159"/>
            <a:ext cx="1625673" cy="12163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Национальный</a:t>
            </a:r>
            <a:r>
              <a:rPr lang="en-US" sz="1050" b="1" dirty="0"/>
              <a:t> </a:t>
            </a:r>
            <a:r>
              <a:rPr lang="ru-RU" sz="1050" b="1" dirty="0"/>
              <a:t>и мировой  финал </a:t>
            </a:r>
            <a:r>
              <a:rPr lang="en-US" sz="1050" b="1" dirty="0"/>
              <a:t>Global Management Challenge</a:t>
            </a:r>
            <a:endParaRPr lang="ru-RU" sz="1050" b="1" dirty="0"/>
          </a:p>
          <a:p>
            <a:pPr algn="ctr"/>
            <a:r>
              <a:rPr lang="ru-RU" sz="1050" b="1" dirty="0"/>
              <a:t>(Екатеринбург)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077A741E-E784-4622-970D-10FD8AF2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22" y="1046159"/>
            <a:ext cx="1109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Сезон </a:t>
            </a:r>
            <a:r>
              <a:rPr kumimoji="0" lang="ru-RU" sz="1800" cap="all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</a:t>
            </a: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2018/2019</a:t>
            </a:r>
          </a:p>
        </p:txBody>
      </p:sp>
    </p:spTree>
    <p:extLst>
      <p:ext uri="{BB962C8B-B14F-4D97-AF65-F5344CB8AC3E}">
        <p14:creationId xmlns:p14="http://schemas.microsoft.com/office/powerpoint/2010/main" val="25383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" y="691663"/>
            <a:ext cx="776817" cy="77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BBA5097-EF15-4FC5-A72D-2FE693A0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22" y="1046159"/>
            <a:ext cx="1109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Соревновательный процесс КУБКА </a:t>
            </a:r>
            <a:r>
              <a:rPr kumimoji="0" lang="ru-RU" sz="1800" cap="all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</a:t>
            </a: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Line 30">
            <a:extLst>
              <a:ext uri="{FF2B5EF4-FFF2-40B4-BE49-F238E27FC236}">
                <a16:creationId xmlns="" xmlns:a16="http://schemas.microsoft.com/office/drawing/2014/main" id="{FA34B784-78B0-41B3-9CB2-4109DF8722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22" y="1454456"/>
            <a:ext cx="10937631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662" dirty="0">
              <a:ea typeface="Arial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FEED00C-0953-4F0F-8EB4-07E9BFE1F4FC}"/>
              </a:ext>
            </a:extLst>
          </p:cNvPr>
          <p:cNvSpPr/>
          <p:nvPr/>
        </p:nvSpPr>
        <p:spPr>
          <a:xfrm>
            <a:off x="3526143" y="1495795"/>
            <a:ext cx="7828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 регистрируются на сайте </a:t>
            </a:r>
            <a:r>
              <a:rPr lang="ru-RU" sz="1400" b="1" dirty="0" err="1">
                <a:solidFill>
                  <a:srgbClr val="EB131A"/>
                </a:solidFill>
                <a:latin typeface="Tahoma" charset="0"/>
              </a:rPr>
              <a:t>управляй.рф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 команды  от 3 до 5 человек;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участие в онлайн-отборочном этапе.</a:t>
            </a:r>
          </a:p>
        </p:txBody>
      </p:sp>
      <p:pic>
        <p:nvPicPr>
          <p:cNvPr id="42" name="Picture 2" descr="https://a1.pmark.ru/data/mv00000410bm/images/b-wh9oub7ru.jpg">
            <a:extLst>
              <a:ext uri="{FF2B5EF4-FFF2-40B4-BE49-F238E27FC236}">
                <a16:creationId xmlns="" xmlns:a16="http://schemas.microsoft.com/office/drawing/2014/main" id="{1D6D4646-EB4F-4B76-A9CF-A9191064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6E6"/>
              </a:clrFrom>
              <a:clrTo>
                <a:srgbClr val="E0E6E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29" y="3832588"/>
            <a:ext cx="5710571" cy="29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D349716-5D27-4CA7-BDC6-2EAD47431C1C}"/>
              </a:ext>
            </a:extLst>
          </p:cNvPr>
          <p:cNvSpPr/>
          <p:nvPr/>
        </p:nvSpPr>
        <p:spPr>
          <a:xfrm>
            <a:off x="-3456320" y="1630831"/>
            <a:ext cx="993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1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BFD8E40E-792A-45A0-8CE8-357DD4EA6A90}"/>
              </a:ext>
            </a:extLst>
          </p:cNvPr>
          <p:cNvSpPr/>
          <p:nvPr/>
        </p:nvSpPr>
        <p:spPr>
          <a:xfrm>
            <a:off x="0" y="2768508"/>
            <a:ext cx="3171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2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отборочный этап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BFFB1FC-3439-451F-9278-1942C677AC67}"/>
              </a:ext>
            </a:extLst>
          </p:cNvPr>
          <p:cNvSpPr/>
          <p:nvPr/>
        </p:nvSpPr>
        <p:spPr>
          <a:xfrm>
            <a:off x="3483236" y="2735276"/>
            <a:ext cx="8231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Командная работа с бизнес-симулятором;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 деятельности компании;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тестирование.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863F1BDB-68AC-4B89-9D48-CAB3C1B042D0}"/>
              </a:ext>
            </a:extLst>
          </p:cNvPr>
          <p:cNvSpPr/>
          <p:nvPr/>
        </p:nvSpPr>
        <p:spPr>
          <a:xfrm>
            <a:off x="142127" y="5021107"/>
            <a:ext cx="3029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B131A"/>
              </a:buClr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рейтинг внутри соревновательного округа</a:t>
            </a:r>
          </a:p>
          <a:p>
            <a:pPr>
              <a:buClr>
                <a:srgbClr val="EB131A"/>
              </a:buClr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ьедестал">
            <a:extLst>
              <a:ext uri="{FF2B5EF4-FFF2-40B4-BE49-F238E27FC236}">
                <a16:creationId xmlns="" xmlns:a16="http://schemas.microsoft.com/office/drawing/2014/main" id="{B38B04FB-DA05-453A-954F-6A06909CC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303" y="4079608"/>
            <a:ext cx="1219200" cy="9144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D3C5AF53-0E68-4111-A8AF-1515E9E2328E}"/>
              </a:ext>
            </a:extLst>
          </p:cNvPr>
          <p:cNvSpPr/>
          <p:nvPr/>
        </p:nvSpPr>
        <p:spPr>
          <a:xfrm>
            <a:off x="2876622" y="5021108"/>
            <a:ext cx="30295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B131A"/>
              </a:buClr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лучших приглашаются в очный этап</a:t>
            </a:r>
          </a:p>
          <a:p>
            <a:pPr>
              <a:buClr>
                <a:srgbClr val="EB131A"/>
              </a:buClr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 descr="Контрольный список">
            <a:extLst>
              <a:ext uri="{FF2B5EF4-FFF2-40B4-BE49-F238E27FC236}">
                <a16:creationId xmlns="" xmlns:a16="http://schemas.microsoft.com/office/drawing/2014/main" id="{F691FCB0-7B1D-42BE-9F99-7BC64E090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4365" y="4073475"/>
            <a:ext cx="1219200" cy="914400"/>
          </a:xfrm>
          <a:prstGeom prst="rect">
            <a:avLst/>
          </a:prstGeom>
        </p:spPr>
      </p:pic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CCF920AC-3D7D-44C7-AAE0-E4CB902BEA47}"/>
              </a:ext>
            </a:extLst>
          </p:cNvPr>
          <p:cNvSpPr/>
          <p:nvPr/>
        </p:nvSpPr>
        <p:spPr bwMode="auto">
          <a:xfrm rot="5400000">
            <a:off x="3060139" y="4432473"/>
            <a:ext cx="223080" cy="196407"/>
          </a:xfrm>
          <a:prstGeom prst="triangl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23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" y="691663"/>
            <a:ext cx="776817" cy="77812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defTabSz="104298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100"/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DBBA5097-EF15-4FC5-A72D-2FE693A0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22" y="1046159"/>
            <a:ext cx="11090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Соревновательный процесс КУБКА </a:t>
            </a:r>
            <a:r>
              <a:rPr kumimoji="0" lang="ru-RU" sz="1800" cap="all" dirty="0">
                <a:solidFill>
                  <a:srgbClr val="FF0000"/>
                </a:solidFill>
                <a:latin typeface="Tahoma" charset="0"/>
                <a:cs typeface="Tahoma" charset="0"/>
              </a:rPr>
              <a:t>управляй!</a:t>
            </a:r>
            <a:r>
              <a:rPr kumimoji="0" lang="ru-RU" sz="1800" cap="all" dirty="0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Line 30">
            <a:extLst>
              <a:ext uri="{FF2B5EF4-FFF2-40B4-BE49-F238E27FC236}">
                <a16:creationId xmlns="" xmlns:a16="http://schemas.microsoft.com/office/drawing/2014/main" id="{FA34B784-78B0-41B3-9CB2-4109DF8722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22" y="1454456"/>
            <a:ext cx="10937631" cy="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1662" dirty="0">
              <a:ea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64BDB27-1AC3-4456-B1F8-D23E40AFC842}"/>
              </a:ext>
            </a:extLst>
          </p:cNvPr>
          <p:cNvSpPr/>
          <p:nvPr/>
        </p:nvSpPr>
        <p:spPr>
          <a:xfrm>
            <a:off x="815245" y="1731159"/>
            <a:ext cx="1924280" cy="51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3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Полуфинал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34B723F-22BC-4B69-9D37-46D7C29B0693}"/>
              </a:ext>
            </a:extLst>
          </p:cNvPr>
          <p:cNvSpPr/>
          <p:nvPr/>
        </p:nvSpPr>
        <p:spPr>
          <a:xfrm>
            <a:off x="1197163" y="2419073"/>
            <a:ext cx="1160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4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EFFB594-D042-46B9-B585-8A1A60116DC8}"/>
              </a:ext>
            </a:extLst>
          </p:cNvPr>
          <p:cNvSpPr/>
          <p:nvPr/>
        </p:nvSpPr>
        <p:spPr>
          <a:xfrm>
            <a:off x="3885876" y="1726577"/>
            <a:ext cx="7828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в составе 4-5 человек управляют  виртуальными компаниями и напрямую конкурируют друг с другом.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участников оценивают эксперты (по 1-2 на каждую команду), заполняя специальные формы оценки.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команд обрабатываются симулятором, моделирующим процесс управления компанией.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D5AEA51-FE94-4F66-BEE7-71F83FAF5833}"/>
              </a:ext>
            </a:extLst>
          </p:cNvPr>
          <p:cNvSpPr/>
          <p:nvPr/>
        </p:nvSpPr>
        <p:spPr>
          <a:xfrm>
            <a:off x="490402" y="3456013"/>
            <a:ext cx="43738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оценка навыков управления виртуальными производственными компаниями на основе бизнес-симулятора</a:t>
            </a:r>
          </a:p>
          <a:p>
            <a:pPr indent="-28575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профессиональных навыков и компетенций студентов при помощи бизнес-симулятора </a:t>
            </a:r>
          </a:p>
          <a:p>
            <a:pPr algn="just">
              <a:buClr>
                <a:srgbClr val="E62B25"/>
              </a:buClr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FADC72D-CC06-466E-8C31-1697714E60C5}"/>
              </a:ext>
            </a:extLst>
          </p:cNvPr>
          <p:cNvSpPr/>
          <p:nvPr/>
        </p:nvSpPr>
        <p:spPr>
          <a:xfrm>
            <a:off x="5624450" y="3826905"/>
            <a:ext cx="108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F392FD3-D033-46C4-8899-A5EA13C6CB2A}"/>
              </a:ext>
            </a:extLst>
          </p:cNvPr>
          <p:cNvSpPr/>
          <p:nvPr/>
        </p:nvSpPr>
        <p:spPr>
          <a:xfrm>
            <a:off x="6521759" y="3452831"/>
            <a:ext cx="4787877" cy="13849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планирования</a:t>
            </a:r>
            <a:endParaRPr lang="en-US" sz="1200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отчетности</a:t>
            </a: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Конкурентное ценообразование</a:t>
            </a: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менеджмент</a:t>
            </a: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персоналом</a:t>
            </a: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производством</a:t>
            </a:r>
          </a:p>
          <a:p>
            <a:pPr indent="-10800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 и др.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AB2BD11-68F3-4523-812A-CB7E3AC3AE25}"/>
              </a:ext>
            </a:extLst>
          </p:cNvPr>
          <p:cNvSpPr/>
          <p:nvPr/>
        </p:nvSpPr>
        <p:spPr>
          <a:xfrm>
            <a:off x="6568861" y="5075453"/>
            <a:ext cx="246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решений</a:t>
            </a:r>
          </a:p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Ориентация на результат</a:t>
            </a:r>
          </a:p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команде</a:t>
            </a:r>
          </a:p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Стремление к развитию</a:t>
            </a:r>
          </a:p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Коммуникация</a:t>
            </a:r>
          </a:p>
          <a:p>
            <a:pPr indent="-108000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Лидерство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584B17-EB0A-4F2B-82EE-36B3A2C53DA1}"/>
              </a:ext>
            </a:extLst>
          </p:cNvPr>
          <p:cNvSpPr/>
          <p:nvPr/>
        </p:nvSpPr>
        <p:spPr>
          <a:xfrm>
            <a:off x="149637" y="5250620"/>
            <a:ext cx="4714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оценка личностных навыков студентов в процессе работы в командах и управления компаниями</a:t>
            </a:r>
          </a:p>
          <a:p>
            <a:pPr marL="285750" indent="-285750" algn="just">
              <a:buClr>
                <a:srgbClr val="E62B25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оценка навыков публичных выступлений студентов в процессе защиты стратегий компаний</a:t>
            </a: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="" xmlns:a16="http://schemas.microsoft.com/office/drawing/2014/main" id="{7427E56B-F240-4E77-95B1-5B2AF1978E43}"/>
              </a:ext>
            </a:extLst>
          </p:cNvPr>
          <p:cNvSpPr/>
          <p:nvPr/>
        </p:nvSpPr>
        <p:spPr>
          <a:xfrm>
            <a:off x="5177830" y="3452831"/>
            <a:ext cx="302511" cy="1278081"/>
          </a:xfrm>
          <a:prstGeom prst="rightBrace">
            <a:avLst/>
          </a:prstGeom>
          <a:ln w="28575">
            <a:solidFill>
              <a:srgbClr val="EB1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EF9BFE47-E30F-44A6-8FDF-A4649A478B36}"/>
              </a:ext>
            </a:extLst>
          </p:cNvPr>
          <p:cNvSpPr/>
          <p:nvPr/>
        </p:nvSpPr>
        <p:spPr>
          <a:xfrm>
            <a:off x="5177830" y="5213764"/>
            <a:ext cx="302511" cy="1278081"/>
          </a:xfrm>
          <a:prstGeom prst="rightBrace">
            <a:avLst/>
          </a:prstGeom>
          <a:ln w="28575">
            <a:solidFill>
              <a:srgbClr val="EB13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AE3966A-4279-4936-9717-D582501E2CCE}"/>
              </a:ext>
            </a:extLst>
          </p:cNvPr>
          <p:cNvSpPr/>
          <p:nvPr/>
        </p:nvSpPr>
        <p:spPr>
          <a:xfrm>
            <a:off x="5616503" y="5589173"/>
            <a:ext cx="108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1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>
          <a:xfrm>
            <a:off x="1097340" y="5094000"/>
            <a:ext cx="1308660" cy="1142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/>
          <p:nvPr/>
        </p:nvSpPr>
        <p:spPr>
          <a:xfrm>
            <a:off x="6546000" y="3001716"/>
            <a:ext cx="5256143" cy="1946798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67" y="351400"/>
            <a:ext cx="1916276" cy="105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000" y="411128"/>
            <a:ext cx="40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E42025"/>
                </a:solidFill>
                <a:latin typeface="Helvetica Neue" charset="0"/>
                <a:ea typeface="Helvetica Neue" charset="0"/>
                <a:cs typeface="Helvetica Neue" charset="0"/>
              </a:rPr>
              <a:t>Индивидуальная оценка участника</a:t>
            </a:r>
            <a:endParaRPr lang="ru-RU" sz="3200" dirty="0">
              <a:solidFill>
                <a:srgbClr val="E4202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4202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0" y="234000"/>
            <a:ext cx="1305000" cy="130500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0" y="6597292"/>
            <a:ext cx="12192000" cy="260708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/>
          <p:nvPr/>
        </p:nvSpPr>
        <p:spPr>
          <a:xfrm>
            <a:off x="0" y="594000"/>
            <a:ext cx="471000" cy="675000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001716"/>
            <a:ext cx="283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Качество управления</a:t>
            </a:r>
          </a:p>
          <a:p>
            <a:pPr algn="ctr"/>
            <a:r>
              <a:rPr lang="ru-RU" sz="2400" b="1" dirty="0" smtClean="0"/>
              <a:t>виртуальной компанией</a:t>
            </a:r>
          </a:p>
          <a:p>
            <a:pPr algn="ctr"/>
            <a:r>
              <a:rPr lang="en-US" sz="2400" b="1" dirty="0" smtClean="0"/>
              <a:t>GMC</a:t>
            </a:r>
            <a:endParaRPr lang="ru-RU" sz="2400" b="1" dirty="0"/>
          </a:p>
        </p:txBody>
      </p:sp>
      <p:sp>
        <p:nvSpPr>
          <p:cNvPr id="11" name="Плюс 10"/>
          <p:cNvSpPr/>
          <p:nvPr/>
        </p:nvSpPr>
        <p:spPr>
          <a:xfrm>
            <a:off x="3036000" y="3708862"/>
            <a:ext cx="450000" cy="450000"/>
          </a:xfrm>
          <a:prstGeom prst="mathPlus">
            <a:avLst/>
          </a:prstGeom>
          <a:solidFill>
            <a:srgbClr val="E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86056" y="3141946"/>
            <a:ext cx="283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Качество планирования ключевых показателей</a:t>
            </a:r>
            <a:endParaRPr lang="ru-RU" sz="2400" b="1" dirty="0"/>
          </a:p>
        </p:txBody>
      </p:sp>
      <p:sp>
        <p:nvSpPr>
          <p:cNvPr id="15" name="Плюс 14"/>
          <p:cNvSpPr/>
          <p:nvPr/>
        </p:nvSpPr>
        <p:spPr>
          <a:xfrm>
            <a:off x="6006000" y="3704959"/>
            <a:ext cx="450000" cy="450000"/>
          </a:xfrm>
          <a:prstGeom prst="mathPlus">
            <a:avLst/>
          </a:prstGeom>
          <a:solidFill>
            <a:srgbClr val="E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41000" y="2997813"/>
            <a:ext cx="283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Оценка</a:t>
            </a:r>
          </a:p>
          <a:p>
            <a:pPr algn="ctr"/>
            <a:r>
              <a:rPr lang="ru-RU" sz="2400" b="1" dirty="0" smtClean="0"/>
              <a:t>личных</a:t>
            </a:r>
            <a:br>
              <a:rPr lang="ru-RU" sz="2400" b="1" dirty="0" smtClean="0"/>
            </a:br>
            <a:r>
              <a:rPr lang="ru-RU" sz="2400" b="1" dirty="0" smtClean="0"/>
              <a:t>навыков участника</a:t>
            </a:r>
            <a:br>
              <a:rPr lang="ru-RU" sz="2400" b="1" dirty="0" smtClean="0"/>
            </a:br>
            <a:r>
              <a:rPr lang="en-US" sz="2400" b="1" dirty="0" smtClean="0"/>
              <a:t>Soft Skills</a:t>
            </a:r>
            <a:endParaRPr lang="ru-RU" sz="2400" b="1" dirty="0" smtClean="0"/>
          </a:p>
        </p:txBody>
      </p:sp>
      <p:sp>
        <p:nvSpPr>
          <p:cNvPr id="17" name="Плюс 16"/>
          <p:cNvSpPr/>
          <p:nvPr/>
        </p:nvSpPr>
        <p:spPr>
          <a:xfrm>
            <a:off x="8751000" y="3704959"/>
            <a:ext cx="450000" cy="450000"/>
          </a:xfrm>
          <a:prstGeom prst="mathPlus">
            <a:avLst/>
          </a:prstGeom>
          <a:solidFill>
            <a:srgbClr val="E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66000" y="2993910"/>
            <a:ext cx="283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Оценка навыков публичных выступлений и защиты результатов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66002" y="1891259"/>
            <a:ext cx="3899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Программа-симулятор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798498" y="2439000"/>
            <a:ext cx="1" cy="562716"/>
          </a:xfrm>
          <a:prstGeom prst="straightConnector1">
            <a:avLst/>
          </a:prstGeom>
          <a:ln w="76200">
            <a:solidFill>
              <a:srgbClr val="E420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678498" y="2439000"/>
            <a:ext cx="1" cy="562716"/>
          </a:xfrm>
          <a:prstGeom prst="straightConnector1">
            <a:avLst/>
          </a:prstGeom>
          <a:ln w="76200">
            <a:solidFill>
              <a:srgbClr val="E420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76000" y="1896482"/>
            <a:ext cx="3899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Эксперты-наблюдатели</a:t>
            </a:r>
            <a:endParaRPr lang="ru-RU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603498" y="2444223"/>
            <a:ext cx="1" cy="562716"/>
          </a:xfrm>
          <a:prstGeom prst="straightConnector1">
            <a:avLst/>
          </a:prstGeom>
          <a:ln w="76200">
            <a:solidFill>
              <a:srgbClr val="E420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10483498" y="2444223"/>
            <a:ext cx="1" cy="562716"/>
          </a:xfrm>
          <a:prstGeom prst="straightConnector1">
            <a:avLst/>
          </a:prstGeom>
          <a:ln w="76200">
            <a:solidFill>
              <a:srgbClr val="E420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97340" y="5316380"/>
            <a:ext cx="130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25%</a:t>
            </a:r>
            <a:endParaRPr lang="ru-RU" sz="2400" b="1" dirty="0"/>
          </a:p>
        </p:txBody>
      </p:sp>
      <p:sp>
        <p:nvSpPr>
          <p:cNvPr id="31" name="Rectangle 2"/>
          <p:cNvSpPr/>
          <p:nvPr/>
        </p:nvSpPr>
        <p:spPr>
          <a:xfrm>
            <a:off x="4024168" y="5094000"/>
            <a:ext cx="1308660" cy="1142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24168" y="5316380"/>
            <a:ext cx="130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30%</a:t>
            </a:r>
            <a:endParaRPr lang="ru-RU" sz="2400" b="1" dirty="0"/>
          </a:p>
        </p:txBody>
      </p:sp>
      <p:sp>
        <p:nvSpPr>
          <p:cNvPr id="33" name="Rectangle 2"/>
          <p:cNvSpPr/>
          <p:nvPr/>
        </p:nvSpPr>
        <p:spPr>
          <a:xfrm>
            <a:off x="6887576" y="5083274"/>
            <a:ext cx="1308660" cy="1142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87576" y="5305654"/>
            <a:ext cx="130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30%</a:t>
            </a:r>
            <a:endParaRPr lang="ru-RU" sz="2400" b="1" dirty="0"/>
          </a:p>
        </p:txBody>
      </p:sp>
      <p:sp>
        <p:nvSpPr>
          <p:cNvPr id="37" name="Rectangle 2"/>
          <p:cNvSpPr/>
          <p:nvPr/>
        </p:nvSpPr>
        <p:spPr>
          <a:xfrm>
            <a:off x="9891140" y="5082189"/>
            <a:ext cx="1308660" cy="11423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891140" y="5304569"/>
            <a:ext cx="130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1</a:t>
            </a:r>
            <a:r>
              <a:rPr lang="ru-RU" sz="4000" b="1" dirty="0" smtClean="0"/>
              <a:t>5%</a:t>
            </a:r>
            <a:endParaRPr lang="ru-RU" sz="2400" b="1" dirty="0"/>
          </a:p>
        </p:txBody>
      </p:sp>
      <p:sp>
        <p:nvSpPr>
          <p:cNvPr id="39" name="Rectangle 2"/>
          <p:cNvSpPr/>
          <p:nvPr/>
        </p:nvSpPr>
        <p:spPr>
          <a:xfrm>
            <a:off x="6276000" y="334844"/>
            <a:ext cx="1724056" cy="1142351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58008" y="532557"/>
            <a:ext cx="174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100%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99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  <p:bldP spid="31" grpId="0" animBg="1"/>
      <p:bldP spid="32" grpId="0"/>
      <p:bldP spid="33" grpId="0" animBg="1"/>
      <p:bldP spid="34" grpId="0"/>
      <p:bldP spid="37" grpId="0" animBg="1"/>
      <p:bldP spid="38" grpId="0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67" y="351400"/>
            <a:ext cx="1916276" cy="105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1000" y="639000"/>
            <a:ext cx="40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42025"/>
                </a:solidFill>
                <a:latin typeface="Helvetica Neue" charset="0"/>
                <a:ea typeface="Helvetica Neue" charset="0"/>
                <a:cs typeface="Helvetica Neue" charset="0"/>
              </a:rPr>
              <a:t>Командная работа</a:t>
            </a:r>
          </a:p>
        </p:txBody>
      </p:sp>
      <p:sp>
        <p:nvSpPr>
          <p:cNvPr id="5" name="Rectangle 2"/>
          <p:cNvSpPr/>
          <p:nvPr/>
        </p:nvSpPr>
        <p:spPr>
          <a:xfrm>
            <a:off x="0" y="6597292"/>
            <a:ext cx="12192000" cy="260708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/>
          <p:nvPr/>
        </p:nvSpPr>
        <p:spPr>
          <a:xfrm>
            <a:off x="0" y="594000"/>
            <a:ext cx="471000" cy="675000"/>
          </a:xfrm>
          <a:prstGeom prst="rect">
            <a:avLst/>
          </a:prstGeom>
          <a:solidFill>
            <a:srgbClr val="E420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внутренняя память 34"/>
          <p:cNvSpPr/>
          <p:nvPr/>
        </p:nvSpPr>
        <p:spPr>
          <a:xfrm>
            <a:off x="1097340" y="523558"/>
            <a:ext cx="922498" cy="82048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3697735" y="1636478"/>
            <a:ext cx="6871383" cy="3755467"/>
          </a:xfrm>
          <a:prstGeom prst="arc">
            <a:avLst>
              <a:gd name="adj1" fmla="val 16200000"/>
              <a:gd name="adj2" fmla="val 16197288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39028" y="1654191"/>
            <a:ext cx="3630305" cy="363030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72" y="1920858"/>
            <a:ext cx="3675710" cy="29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4718" y="5523003"/>
            <a:ext cx="118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DaxlineCyrSC-Regular" panose="02000503040000020004" pitchFamily="50" charset="-52"/>
              </a:rPr>
              <a:t>Участники объединяются в команды по </a:t>
            </a:r>
            <a:r>
              <a:rPr lang="ru-RU" sz="2400" dirty="0" smtClean="0">
                <a:latin typeface="DaxlineCyrSC-Regular" panose="02000503040000020004" pitchFamily="50" charset="-52"/>
              </a:rPr>
              <a:t>3-5 человек </a:t>
            </a:r>
            <a:r>
              <a:rPr lang="ru-RU" sz="2400" dirty="0">
                <a:latin typeface="DaxlineCyrSC-Regular" panose="02000503040000020004" pitchFamily="50" charset="-52"/>
              </a:rPr>
              <a:t>и управляют </a:t>
            </a:r>
            <a:r>
              <a:rPr lang="ru-RU" sz="2400" dirty="0" smtClean="0">
                <a:latin typeface="DaxlineCyrSC-Regular" panose="02000503040000020004" pitchFamily="50" charset="-52"/>
              </a:rPr>
              <a:t>виртуальными </a:t>
            </a:r>
            <a:r>
              <a:rPr lang="ru-RU" sz="2400" dirty="0">
                <a:latin typeface="DaxlineCyrSC-Regular" panose="02000503040000020004" pitchFamily="50" charset="-52"/>
              </a:rPr>
              <a:t>компаниями и напрямую конкурируют друг с другом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8879365" y="158694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08" y="167619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9729180" y="2201235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23" y="2290484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вал 29"/>
          <p:cNvSpPr/>
          <p:nvPr/>
        </p:nvSpPr>
        <p:spPr>
          <a:xfrm>
            <a:off x="10154401" y="3059230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44" y="3148479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7817114" y="4750034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57" y="4839283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8879365" y="4599940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08" y="4689189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>
            <a:off x="9729180" y="3913357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23" y="4002606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7817114" y="1402573"/>
            <a:ext cx="839938" cy="83993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Картинки по запросу команда за столом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57" y="1491822"/>
            <a:ext cx="850443" cy="6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Картинки по запросу global management challeng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74" y="201926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59560" y="1984350"/>
            <a:ext cx="181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Команда №1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39225" y="964866"/>
            <a:ext cx="5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№2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90125" y="1169679"/>
            <a:ext cx="5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№3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82650" y="1799684"/>
            <a:ext cx="5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№4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80535" y="2770119"/>
            <a:ext cx="5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№5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586986" y="4327704"/>
            <a:ext cx="5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DaxlineCyrSC-Regular" panose="02000503040000020004" pitchFamily="50" charset="-52"/>
              </a:rPr>
              <a:t>№6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65429" y="5052215"/>
            <a:ext cx="72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DaxlineCyrSC-Regular" panose="02000503040000020004" pitchFamily="50" charset="-52"/>
              </a:rPr>
              <a:t>№</a:t>
            </a:r>
            <a:r>
              <a:rPr lang="ru-RU" dirty="0">
                <a:latin typeface="DaxlineCyrSC-Regular" panose="02000503040000020004" pitchFamily="50" charset="-52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9117" y="4849458"/>
            <a:ext cx="74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DaxlineCyrSC-Regular" panose="02000503040000020004" pitchFamily="50" charset="-52"/>
              </a:rPr>
              <a:t>№8</a:t>
            </a:r>
            <a:endParaRPr lang="ru-RU" dirty="0">
              <a:latin typeface="DaxlineCyrSC-Regula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177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АНХиГ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1A1D"/>
      </a:accent1>
      <a:accent2>
        <a:srgbClr val="E62B25"/>
      </a:accent2>
      <a:accent3>
        <a:srgbClr val="E78E24"/>
      </a:accent3>
      <a:accent4>
        <a:srgbClr val="F99B1C"/>
      </a:accent4>
      <a:accent5>
        <a:srgbClr val="F26722"/>
      </a:accent5>
      <a:accent6>
        <a:srgbClr val="A7C938"/>
      </a:accent6>
      <a:hlink>
        <a:srgbClr val="0000FF"/>
      </a:hlink>
      <a:folHlink>
        <a:srgbClr val="800080"/>
      </a:folHlink>
    </a:clrScheme>
    <a:fontScheme name="Другая 9">
      <a:majorFont>
        <a:latin typeface="DaxlineCyrSC-Bold"/>
        <a:ea typeface=""/>
        <a:cs typeface=""/>
      </a:majorFont>
      <a:minorFont>
        <a:latin typeface="DaxlineCyrSC-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MC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E98"/>
    </a:accent1>
    <a:accent2>
      <a:srgbClr val="46812B"/>
    </a:accent2>
    <a:accent3>
      <a:srgbClr val="4CA4B7"/>
    </a:accent3>
    <a:accent4>
      <a:srgbClr val="8EC644"/>
    </a:accent4>
    <a:accent5>
      <a:srgbClr val="4BACC6"/>
    </a:accent5>
    <a:accent6>
      <a:srgbClr val="A7C938"/>
    </a:accent6>
    <a:hlink>
      <a:srgbClr val="0000FF"/>
    </a:hlink>
    <a:folHlink>
      <a:srgbClr val="800080"/>
    </a:folHlink>
  </a:clrScheme>
  <a:fontScheme name="Другая 9">
    <a:majorFont>
      <a:latin typeface="DaxlineCyrSC-Bold"/>
      <a:ea typeface=""/>
      <a:cs typeface=""/>
    </a:majorFont>
    <a:minorFont>
      <a:latin typeface="DaxlineCyrSC-Regular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MC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E98"/>
    </a:accent1>
    <a:accent2>
      <a:srgbClr val="46812B"/>
    </a:accent2>
    <a:accent3>
      <a:srgbClr val="4CA4B7"/>
    </a:accent3>
    <a:accent4>
      <a:srgbClr val="8EC644"/>
    </a:accent4>
    <a:accent5>
      <a:srgbClr val="4BACC6"/>
    </a:accent5>
    <a:accent6>
      <a:srgbClr val="A7C938"/>
    </a:accent6>
    <a:hlink>
      <a:srgbClr val="0000FF"/>
    </a:hlink>
    <a:folHlink>
      <a:srgbClr val="800080"/>
    </a:folHlink>
  </a:clrScheme>
  <a:fontScheme name="Другая 9">
    <a:majorFont>
      <a:latin typeface="DaxlineCyrSC-Bold"/>
      <a:ea typeface=""/>
      <a:cs typeface=""/>
    </a:majorFont>
    <a:minorFont>
      <a:latin typeface="DaxlineCyrSC-Regular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MC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7E98"/>
    </a:accent1>
    <a:accent2>
      <a:srgbClr val="46812B"/>
    </a:accent2>
    <a:accent3>
      <a:srgbClr val="4CA4B7"/>
    </a:accent3>
    <a:accent4>
      <a:srgbClr val="8EC644"/>
    </a:accent4>
    <a:accent5>
      <a:srgbClr val="4BACC6"/>
    </a:accent5>
    <a:accent6>
      <a:srgbClr val="A7C938"/>
    </a:accent6>
    <a:hlink>
      <a:srgbClr val="0000FF"/>
    </a:hlink>
    <a:folHlink>
      <a:srgbClr val="800080"/>
    </a:folHlink>
  </a:clrScheme>
  <a:fontScheme name="Другая 9">
    <a:majorFont>
      <a:latin typeface="DaxlineCyrSC-Bold"/>
      <a:ea typeface=""/>
      <a:cs typeface=""/>
    </a:majorFont>
    <a:minorFont>
      <a:latin typeface="DaxlineCyrSC-Regular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11979</TotalTime>
  <Words>1238</Words>
  <Application>Microsoft Office PowerPoint</Application>
  <PresentationFormat>Широкоэкранный</PresentationFormat>
  <Paragraphs>522</Paragraphs>
  <Slides>31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Calibri</vt:lpstr>
      <vt:lpstr>DaxlineCyrSC-Bold</vt:lpstr>
      <vt:lpstr>DaxlineCyrSC-Regular</vt:lpstr>
      <vt:lpstr>DaxlineCyrSC-Regular (Основной текст)</vt:lpstr>
      <vt:lpstr>Helvetica Neue</vt:lpstr>
      <vt:lpstr>Tahoma</vt:lpstr>
      <vt:lpstr>Times New Roman</vt:lpstr>
      <vt:lpstr>Wingdings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Полуфинал  Приволжского федерального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Женя Медведкина</cp:lastModifiedBy>
  <cp:revision>592</cp:revision>
  <dcterms:created xsi:type="dcterms:W3CDTF">2013-12-06T15:23:10Z</dcterms:created>
  <dcterms:modified xsi:type="dcterms:W3CDTF">2018-11-08T16:02:31Z</dcterms:modified>
</cp:coreProperties>
</file>