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4" r:id="rId3"/>
    <p:sldMasterId id="214748367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Montserrat SemiBold"/>
      <p:regular r:id="rId14"/>
      <p:bold r:id="rId15"/>
      <p:italic r:id="rId16"/>
      <p:boldItalic r:id="rId17"/>
    </p:embeddedFont>
    <p:embeddedFont>
      <p:font typeface="Montserrat"/>
      <p:regular r:id="rId18"/>
      <p:bold r:id="rId19"/>
      <p:italic r:id="rId20"/>
      <p:boldItalic r:id="rId21"/>
    </p:embeddedFont>
    <p:embeddedFont>
      <p:font typeface="Century Gothic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22" Type="http://schemas.openxmlformats.org/officeDocument/2006/relationships/font" Target="fonts/CenturyGothic-regular.fntdata"/><Relationship Id="rId21" Type="http://schemas.openxmlformats.org/officeDocument/2006/relationships/font" Target="fonts/Montserrat-boldItalic.fntdata"/><Relationship Id="rId24" Type="http://schemas.openxmlformats.org/officeDocument/2006/relationships/font" Target="fonts/CenturyGothic-italic.fntdata"/><Relationship Id="rId23" Type="http://schemas.openxmlformats.org/officeDocument/2006/relationships/font" Target="fonts/CenturyGothic-bold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5" Type="http://schemas.openxmlformats.org/officeDocument/2006/relationships/font" Target="fonts/CenturyGothic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MontserratSemiBold-bold.fntdata"/><Relationship Id="rId14" Type="http://schemas.openxmlformats.org/officeDocument/2006/relationships/font" Target="fonts/MontserratSemiBold-regular.fntdata"/><Relationship Id="rId17" Type="http://schemas.openxmlformats.org/officeDocument/2006/relationships/font" Target="fonts/MontserratSemiBold-boldItalic.fntdata"/><Relationship Id="rId16" Type="http://schemas.openxmlformats.org/officeDocument/2006/relationships/font" Target="fonts/MontserratSemiBold-italic.fntdata"/><Relationship Id="rId19" Type="http://schemas.openxmlformats.org/officeDocument/2006/relationships/font" Target="fonts/Montserrat-bold.fntdata"/><Relationship Id="rId18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388ca01224_0_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g1388ca01224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388ca01224_0_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g1388ca01224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88e5af0bd6_0_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g188e5af0bd6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88e5af0bd6_0_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g188e5af0bd6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88e5af0bd6_0_7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g188e5af0bd6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88e5af0bd6_0_9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g188e5af0bd6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388ca01224_0_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g1388ca01224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" type="body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76" name="Google Shape;76;p17"/>
          <p:cNvSpPr txBox="1"/>
          <p:nvPr>
            <p:ph idx="2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77" name="Google Shape;77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3" name="Google Shape;83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19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9" name="Google Shape;89;p19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0" name="Google Shape;90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1" name="Google Shape;91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20"/>
          <p:cNvSpPr txBox="1"/>
          <p:nvPr>
            <p:ph idx="1" type="body"/>
          </p:nvPr>
        </p:nvSpPr>
        <p:spPr>
          <a:xfrm>
            <a:off x="629841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96" name="Google Shape;96;p20"/>
          <p:cNvSpPr txBox="1"/>
          <p:nvPr>
            <p:ph idx="2" type="body"/>
          </p:nvPr>
        </p:nvSpPr>
        <p:spPr>
          <a:xfrm>
            <a:off x="629841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98" name="Google Shape;98;p20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9" name="Google Shape;99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0" name="Google Shape;100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showMasterSp="0">
  <p:cSld name="Two Content">
    <p:bg>
      <p:bgPr>
        <a:solidFill>
          <a:schemeClr val="lt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86427" y="0"/>
            <a:ext cx="4851582" cy="5141647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5"/>
          <p:cNvSpPr txBox="1"/>
          <p:nvPr>
            <p:ph type="title"/>
          </p:nvPr>
        </p:nvSpPr>
        <p:spPr>
          <a:xfrm>
            <a:off x="5566125" y="436638"/>
            <a:ext cx="2329200" cy="2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300"/>
              <a:buNone/>
              <a:defRPr b="1" i="0" sz="1800">
                <a:solidFill>
                  <a:srgbClr val="224BC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8" name="Google Shape;128;p25"/>
          <p:cNvSpPr txBox="1"/>
          <p:nvPr>
            <p:ph idx="1" type="body"/>
          </p:nvPr>
        </p:nvSpPr>
        <p:spPr>
          <a:xfrm>
            <a:off x="457200" y="1183005"/>
            <a:ext cx="3977700" cy="33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rtl="0" algn="l">
              <a:spcBef>
                <a:spcPts val="800"/>
              </a:spcBef>
              <a:spcAft>
                <a:spcPts val="0"/>
              </a:spcAft>
              <a:buSzPts val="2100"/>
              <a:buNone/>
              <a:defRPr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rtl="0" algn="l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3pPr>
            <a:lvl4pPr indent="-228600" lvl="3" marL="182880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5"/>
          <p:cNvSpPr txBox="1"/>
          <p:nvPr>
            <p:ph idx="2" type="body"/>
          </p:nvPr>
        </p:nvSpPr>
        <p:spPr>
          <a:xfrm>
            <a:off x="5063300" y="1880288"/>
            <a:ext cx="3294300" cy="27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rtl="0" algn="l">
              <a:spcBef>
                <a:spcPts val="800"/>
              </a:spcBef>
              <a:spcAft>
                <a:spcPts val="0"/>
              </a:spcAft>
              <a:buSzPts val="2100"/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rtl="0" algn="l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3pPr>
            <a:lvl4pPr indent="-228600" lvl="3" marL="182880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5"/>
          <p:cNvSpPr txBox="1"/>
          <p:nvPr>
            <p:ph idx="11" type="ftr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1" name="Google Shape;131;p25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2" name="Google Shape;132;p25"/>
          <p:cNvSpPr txBox="1"/>
          <p:nvPr>
            <p:ph idx="12" type="sldNum"/>
          </p:nvPr>
        </p:nvSpPr>
        <p:spPr>
          <a:xfrm>
            <a:off x="6583680" y="4783455"/>
            <a:ext cx="21030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OBJECT_1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6"/>
          <p:cNvSpPr txBox="1"/>
          <p:nvPr>
            <p:ph idx="11" type="ftr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5" name="Google Shape;135;p26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p26"/>
          <p:cNvSpPr txBox="1"/>
          <p:nvPr>
            <p:ph idx="12" type="sldNum"/>
          </p:nvPr>
        </p:nvSpPr>
        <p:spPr>
          <a:xfrm>
            <a:off x="6583680" y="4783455"/>
            <a:ext cx="21030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b="0" i="0" sz="1800" u="none" cap="none" strike="noStrike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/>
          <p:nvPr>
            <p:ph type="title"/>
          </p:nvPr>
        </p:nvSpPr>
        <p:spPr>
          <a:xfrm>
            <a:off x="5566125" y="436638"/>
            <a:ext cx="2329200" cy="2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300"/>
              <a:buNone/>
              <a:defRPr b="1" i="0" sz="1800">
                <a:solidFill>
                  <a:srgbClr val="224BC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9" name="Google Shape;139;p27"/>
          <p:cNvSpPr txBox="1"/>
          <p:nvPr>
            <p:ph idx="1" type="body"/>
          </p:nvPr>
        </p:nvSpPr>
        <p:spPr>
          <a:xfrm>
            <a:off x="282994" y="1718109"/>
            <a:ext cx="8577900" cy="13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rtl="0" algn="l">
              <a:spcBef>
                <a:spcPts val="800"/>
              </a:spcBef>
              <a:spcAft>
                <a:spcPts val="0"/>
              </a:spcAft>
              <a:buSzPts val="2100"/>
              <a:buNone/>
              <a:defRPr b="0" i="0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rtl="0" algn="l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3pPr>
            <a:lvl4pPr indent="-228600" lvl="3" marL="182880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7"/>
          <p:cNvSpPr txBox="1"/>
          <p:nvPr>
            <p:ph idx="11" type="ftr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1" name="Google Shape;141;p27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2" name="Google Shape;142;p27"/>
          <p:cNvSpPr txBox="1"/>
          <p:nvPr>
            <p:ph idx="12" type="sldNum"/>
          </p:nvPr>
        </p:nvSpPr>
        <p:spPr>
          <a:xfrm>
            <a:off x="6583680" y="4783455"/>
            <a:ext cx="21030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OBJECT_2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/>
          <p:nvPr>
            <p:ph idx="11" type="ftr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5" name="Google Shape;145;p28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6" name="Google Shape;146;p28"/>
          <p:cNvSpPr txBox="1"/>
          <p:nvPr>
            <p:ph idx="12" type="sldNum"/>
          </p:nvPr>
        </p:nvSpPr>
        <p:spPr>
          <a:xfrm>
            <a:off x="6583680" y="4783455"/>
            <a:ext cx="21030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b="0" i="0" sz="1800" u="none" cap="none" strike="noStrike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5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5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vk.com/services" TargetMode="External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5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5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5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5" Type="http://schemas.openxmlformats.org/officeDocument/2006/relationships/image" Target="../media/image13.png"/><Relationship Id="rId6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97474" y="2060099"/>
            <a:ext cx="3349075" cy="102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0F2E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rgbClr val="2B126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" name="Google Shape;158;p30"/>
          <p:cNvSpPr txBox="1"/>
          <p:nvPr>
            <p:ph idx="2" type="body"/>
          </p:nvPr>
        </p:nvSpPr>
        <p:spPr>
          <a:xfrm>
            <a:off x="328825" y="1442525"/>
            <a:ext cx="69654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000">
                <a:latin typeface="Montserrat"/>
                <a:ea typeface="Montserrat"/>
                <a:cs typeface="Montserrat"/>
                <a:sym typeface="Montserrat"/>
              </a:rPr>
              <a:t>Добро.Взаимно</a:t>
            </a:r>
            <a:r>
              <a:rPr lang="ru" sz="2000">
                <a:latin typeface="Montserrat"/>
                <a:ea typeface="Montserrat"/>
                <a:cs typeface="Montserrat"/>
                <a:sym typeface="Montserrat"/>
              </a:rPr>
              <a:t> — это сервис на базе VK Mini Apps, в котором пользователи могут бесплатно помогать друг другу, обмениваясь ресурсами и возможностями.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p30"/>
          <p:cNvSpPr txBox="1"/>
          <p:nvPr/>
        </p:nvSpPr>
        <p:spPr>
          <a:xfrm>
            <a:off x="2418700" y="358312"/>
            <a:ext cx="4936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2B126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60" name="Google Shape;16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826" y="233974"/>
            <a:ext cx="1713425" cy="52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30"/>
          <p:cNvPicPr preferRelativeResize="0"/>
          <p:nvPr/>
        </p:nvPicPr>
        <p:blipFill rotWithShape="1">
          <a:blip r:embed="rId4">
            <a:alphaModFix/>
          </a:blip>
          <a:srcRect b="-940" l="84510" r="-84510" t="940"/>
          <a:stretch/>
        </p:blipFill>
        <p:spPr>
          <a:xfrm>
            <a:off x="6502491" y="-16600"/>
            <a:ext cx="289321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30"/>
          <p:cNvSpPr txBox="1"/>
          <p:nvPr/>
        </p:nvSpPr>
        <p:spPr>
          <a:xfrm>
            <a:off x="7139575" y="42608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37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3" name="Google Shape;163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38670" y="2858520"/>
            <a:ext cx="2605325" cy="226837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30"/>
          <p:cNvSpPr txBox="1"/>
          <p:nvPr>
            <p:ph idx="2" type="body"/>
          </p:nvPr>
        </p:nvSpPr>
        <p:spPr>
          <a:xfrm>
            <a:off x="328825" y="3358050"/>
            <a:ext cx="50442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 сервиса зарегистрированы</a:t>
            </a:r>
            <a:endParaRPr sz="18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более 100 тысяч пользователей</a:t>
            </a:r>
            <a:r>
              <a:rPr lang="ru" sz="2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8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из разных городов и регионов России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0F2E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rgbClr val="2B126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0" name="Google Shape;170;p31"/>
          <p:cNvSpPr txBox="1"/>
          <p:nvPr>
            <p:ph idx="2" type="body"/>
          </p:nvPr>
        </p:nvSpPr>
        <p:spPr>
          <a:xfrm>
            <a:off x="182725" y="926100"/>
            <a:ext cx="62850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000">
                <a:latin typeface="Montserrat"/>
                <a:ea typeface="Montserrat"/>
                <a:cs typeface="Montserrat"/>
                <a:sym typeface="Montserrat"/>
              </a:rPr>
              <a:t>Что можно делать в сервисе: </a:t>
            </a:r>
            <a:endParaRPr b="1"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latin typeface="Montserrat"/>
                <a:ea typeface="Montserrat"/>
                <a:cs typeface="Montserrat"/>
                <a:sym typeface="Montserrat"/>
              </a:rPr>
              <a:t>🔶 </a:t>
            </a:r>
            <a:r>
              <a:rPr b="1" lang="ru" sz="1800">
                <a:latin typeface="Montserrat"/>
                <a:ea typeface="Montserrat"/>
                <a:cs typeface="Montserrat"/>
                <a:sym typeface="Montserrat"/>
              </a:rPr>
              <a:t>Просить помощь для себя:</a:t>
            </a:r>
            <a:r>
              <a:rPr lang="ru" sz="1800">
                <a:latin typeface="Montserrat"/>
                <a:ea typeface="Montserrat"/>
                <a:cs typeface="Montserrat"/>
                <a:sym typeface="Montserrat"/>
              </a:rPr>
              <a:t> это могут быть как самые простые вещи вроде заменить лампочку или доставить продукты, так и более специализированные — научиться играть на пианино или помочь с ремонтом.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latin typeface="Montserrat"/>
                <a:ea typeface="Montserrat"/>
                <a:cs typeface="Montserrat"/>
                <a:sym typeface="Montserrat"/>
              </a:rPr>
              <a:t>🔶 </a:t>
            </a:r>
            <a:r>
              <a:rPr b="1" lang="ru" sz="1800">
                <a:latin typeface="Montserrat"/>
                <a:ea typeface="Montserrat"/>
                <a:cs typeface="Montserrat"/>
                <a:sym typeface="Montserrat"/>
              </a:rPr>
              <a:t>Оказывать необходимую помощь другим:</a:t>
            </a:r>
            <a:r>
              <a:rPr lang="ru" sz="1800">
                <a:latin typeface="Montserrat"/>
                <a:ea typeface="Montserrat"/>
                <a:cs typeface="Montserrat"/>
                <a:sym typeface="Montserrat"/>
              </a:rPr>
              <a:t> например, собрать мебель, написать курсовую, настроить компьютер и пр.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1" name="Google Shape;171;p31"/>
          <p:cNvSpPr txBox="1"/>
          <p:nvPr/>
        </p:nvSpPr>
        <p:spPr>
          <a:xfrm>
            <a:off x="2418700" y="358312"/>
            <a:ext cx="4936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2B126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72" name="Google Shape;17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826" y="233974"/>
            <a:ext cx="1713425" cy="52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31"/>
          <p:cNvPicPr preferRelativeResize="0"/>
          <p:nvPr/>
        </p:nvPicPr>
        <p:blipFill rotWithShape="1">
          <a:blip r:embed="rId4">
            <a:alphaModFix/>
          </a:blip>
          <a:srcRect b="-940" l="84510" r="-84510" t="940"/>
          <a:stretch/>
        </p:blipFill>
        <p:spPr>
          <a:xfrm>
            <a:off x="6502491" y="-16600"/>
            <a:ext cx="289321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1"/>
          <p:cNvSpPr txBox="1"/>
          <p:nvPr/>
        </p:nvSpPr>
        <p:spPr>
          <a:xfrm>
            <a:off x="7139575" y="42608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37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5" name="Google Shape;175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92400" y="3007599"/>
            <a:ext cx="1713425" cy="21359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0F2E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rgbClr val="2B126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1" name="Google Shape;181;p32"/>
          <p:cNvSpPr txBox="1"/>
          <p:nvPr>
            <p:ph idx="2" type="body"/>
          </p:nvPr>
        </p:nvSpPr>
        <p:spPr>
          <a:xfrm>
            <a:off x="335125" y="2373000"/>
            <a:ext cx="48696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600">
                <a:latin typeface="Montserrat"/>
                <a:ea typeface="Montserrat"/>
                <a:cs typeface="Montserrat"/>
                <a:sym typeface="Montserrat"/>
              </a:rPr>
              <a:t>Шаг №1</a:t>
            </a:r>
            <a:endParaRPr b="1"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>
                <a:latin typeface="Montserrat"/>
                <a:ea typeface="Montserrat"/>
                <a:cs typeface="Montserrat"/>
                <a:sym typeface="Montserrat"/>
              </a:rPr>
              <a:t>Сканируйте </a:t>
            </a:r>
            <a:r>
              <a:rPr lang="ru" sz="1600">
                <a:latin typeface="Montserrat"/>
                <a:ea typeface="Montserrat"/>
                <a:cs typeface="Montserrat"/>
                <a:sym typeface="Montserrat"/>
              </a:rPr>
              <a:t>QR-код для перехода приложение или найдите его 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>
                <a:latin typeface="Montserrat"/>
                <a:ea typeface="Montserrat"/>
                <a:cs typeface="Montserrat"/>
                <a:sym typeface="Montserrat"/>
              </a:rPr>
              <a:t>в каталоге мини-сервисов </a:t>
            </a:r>
            <a:r>
              <a:rPr lang="ru" sz="16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https://vk.com/services</a:t>
            </a:r>
            <a:r>
              <a:rPr lang="ru" sz="16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2" name="Google Shape;182;p32"/>
          <p:cNvSpPr txBox="1"/>
          <p:nvPr/>
        </p:nvSpPr>
        <p:spPr>
          <a:xfrm>
            <a:off x="2418700" y="358312"/>
            <a:ext cx="4936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2B126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83" name="Google Shape;183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8826" y="233974"/>
            <a:ext cx="1713425" cy="52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32"/>
          <p:cNvPicPr preferRelativeResize="0"/>
          <p:nvPr/>
        </p:nvPicPr>
        <p:blipFill rotWithShape="1">
          <a:blip r:embed="rId5">
            <a:alphaModFix/>
          </a:blip>
          <a:srcRect b="-940" l="84510" r="-84510" t="940"/>
          <a:stretch/>
        </p:blipFill>
        <p:spPr>
          <a:xfrm>
            <a:off x="6502491" y="-16600"/>
            <a:ext cx="289321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2"/>
          <p:cNvSpPr txBox="1"/>
          <p:nvPr/>
        </p:nvSpPr>
        <p:spPr>
          <a:xfrm>
            <a:off x="7139575" y="42608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37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32"/>
          <p:cNvSpPr txBox="1"/>
          <p:nvPr>
            <p:ph idx="2" type="body"/>
          </p:nvPr>
        </p:nvSpPr>
        <p:spPr>
          <a:xfrm>
            <a:off x="335125" y="1078500"/>
            <a:ext cx="67533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000">
                <a:latin typeface="Montserrat"/>
                <a:ea typeface="Montserrat"/>
                <a:cs typeface="Montserrat"/>
                <a:sym typeface="Montserrat"/>
              </a:rPr>
              <a:t>Как пользоваться сервисом?</a:t>
            </a:r>
            <a:endParaRPr b="1"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000">
                <a:latin typeface="Montserrat"/>
                <a:ea typeface="Montserrat"/>
                <a:cs typeface="Montserrat"/>
                <a:sym typeface="Montserrat"/>
              </a:rPr>
              <a:t>Подробная инструкция</a:t>
            </a:r>
            <a:endParaRPr b="1" sz="22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7" name="Google Shape;187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97875" y="1878450"/>
            <a:ext cx="2306175" cy="230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0F2E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rgbClr val="2B126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3" name="Google Shape;193;p33"/>
          <p:cNvSpPr txBox="1"/>
          <p:nvPr>
            <p:ph idx="2" type="body"/>
          </p:nvPr>
        </p:nvSpPr>
        <p:spPr>
          <a:xfrm>
            <a:off x="335125" y="2373000"/>
            <a:ext cx="4869600" cy="17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600">
                <a:latin typeface="Montserrat"/>
                <a:ea typeface="Montserrat"/>
                <a:cs typeface="Montserrat"/>
                <a:sym typeface="Montserrat"/>
              </a:rPr>
              <a:t>Шаг №2</a:t>
            </a:r>
            <a:endParaRPr b="1"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>
                <a:latin typeface="Montserrat"/>
                <a:ea typeface="Montserrat"/>
                <a:cs typeface="Montserrat"/>
                <a:sym typeface="Montserrat"/>
              </a:rPr>
              <a:t>После перехода в сервис, нажмите кнопку «Продолжить»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4" name="Google Shape;194;p33"/>
          <p:cNvSpPr txBox="1"/>
          <p:nvPr/>
        </p:nvSpPr>
        <p:spPr>
          <a:xfrm>
            <a:off x="2418700" y="358312"/>
            <a:ext cx="4936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2B126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95" name="Google Shape;19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826" y="233974"/>
            <a:ext cx="1713425" cy="52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3"/>
          <p:cNvPicPr preferRelativeResize="0"/>
          <p:nvPr/>
        </p:nvPicPr>
        <p:blipFill rotWithShape="1">
          <a:blip r:embed="rId4">
            <a:alphaModFix/>
          </a:blip>
          <a:srcRect b="-940" l="84510" r="-84510" t="940"/>
          <a:stretch/>
        </p:blipFill>
        <p:spPr>
          <a:xfrm>
            <a:off x="6502491" y="-16600"/>
            <a:ext cx="289321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3"/>
          <p:cNvSpPr txBox="1"/>
          <p:nvPr/>
        </p:nvSpPr>
        <p:spPr>
          <a:xfrm>
            <a:off x="7139575" y="42608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37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33"/>
          <p:cNvSpPr txBox="1"/>
          <p:nvPr>
            <p:ph idx="2" type="body"/>
          </p:nvPr>
        </p:nvSpPr>
        <p:spPr>
          <a:xfrm>
            <a:off x="335125" y="1078500"/>
            <a:ext cx="6753300" cy="14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000">
                <a:latin typeface="Montserrat"/>
                <a:ea typeface="Montserrat"/>
                <a:cs typeface="Montserrat"/>
                <a:sym typeface="Montserrat"/>
              </a:rPr>
              <a:t>Как пользоваться сервисом?</a:t>
            </a:r>
            <a:endParaRPr b="1"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000">
                <a:latin typeface="Montserrat"/>
                <a:ea typeface="Montserrat"/>
                <a:cs typeface="Montserrat"/>
                <a:sym typeface="Montserrat"/>
              </a:rPr>
              <a:t>Подробная инструкция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2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9" name="Google Shape;199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34200" y="742775"/>
            <a:ext cx="1903600" cy="388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33"/>
          <p:cNvPicPr preferRelativeResize="0"/>
          <p:nvPr/>
        </p:nvPicPr>
        <p:blipFill rotWithShape="1">
          <a:blip r:embed="rId4">
            <a:alphaModFix/>
          </a:blip>
          <a:srcRect b="19907" l="12373" r="22399" t="16952"/>
          <a:stretch/>
        </p:blipFill>
        <p:spPr>
          <a:xfrm>
            <a:off x="6117250" y="363575"/>
            <a:ext cx="2566264" cy="4416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0F2E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rgbClr val="2B126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6" name="Google Shape;206;p34"/>
          <p:cNvSpPr txBox="1"/>
          <p:nvPr>
            <p:ph idx="2" type="body"/>
          </p:nvPr>
        </p:nvSpPr>
        <p:spPr>
          <a:xfrm>
            <a:off x="335125" y="2373000"/>
            <a:ext cx="4869600" cy="23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600">
                <a:latin typeface="Montserrat"/>
                <a:ea typeface="Montserrat"/>
                <a:cs typeface="Montserrat"/>
                <a:sym typeface="Montserrat"/>
              </a:rPr>
              <a:t>Шаг №3</a:t>
            </a:r>
            <a:endParaRPr b="1"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>
                <a:latin typeface="Montserrat"/>
                <a:ea typeface="Montserrat"/>
                <a:cs typeface="Montserrat"/>
                <a:sym typeface="Montserrat"/>
              </a:rPr>
              <a:t>Далее заполните все необходимые поля в форме: 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Montserrat"/>
                <a:ea typeface="Montserrat"/>
                <a:cs typeface="Montserrat"/>
                <a:sym typeface="Montserrat"/>
              </a:rPr>
              <a:t>🔸 Город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Montserrat"/>
                <a:ea typeface="Montserrat"/>
                <a:cs typeface="Montserrat"/>
                <a:sym typeface="Montserrat"/>
              </a:rPr>
              <a:t>🔸 Категории, в которой(-ых) вам нужна помощь или вы сами можете помочь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>
                <a:latin typeface="Montserrat"/>
                <a:ea typeface="Montserrat"/>
                <a:cs typeface="Montserrat"/>
                <a:sym typeface="Montserrat"/>
              </a:rPr>
              <a:t>🔸 Описание просьбы: категория, основная информация о просьбе, её детали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7" name="Google Shape;207;p34"/>
          <p:cNvSpPr txBox="1"/>
          <p:nvPr/>
        </p:nvSpPr>
        <p:spPr>
          <a:xfrm>
            <a:off x="2418700" y="358312"/>
            <a:ext cx="4936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2B126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08" name="Google Shape;20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826" y="233974"/>
            <a:ext cx="1713425" cy="52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4"/>
          <p:cNvPicPr preferRelativeResize="0"/>
          <p:nvPr/>
        </p:nvPicPr>
        <p:blipFill rotWithShape="1">
          <a:blip r:embed="rId4">
            <a:alphaModFix/>
          </a:blip>
          <a:srcRect b="-940" l="84510" r="-84510" t="940"/>
          <a:stretch/>
        </p:blipFill>
        <p:spPr>
          <a:xfrm>
            <a:off x="6568341" y="0"/>
            <a:ext cx="289321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4"/>
          <p:cNvSpPr txBox="1"/>
          <p:nvPr/>
        </p:nvSpPr>
        <p:spPr>
          <a:xfrm>
            <a:off x="7139575" y="42608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37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34"/>
          <p:cNvSpPr txBox="1"/>
          <p:nvPr>
            <p:ph idx="2" type="body"/>
          </p:nvPr>
        </p:nvSpPr>
        <p:spPr>
          <a:xfrm>
            <a:off x="335125" y="1078500"/>
            <a:ext cx="6753300" cy="14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000">
                <a:latin typeface="Montserrat"/>
                <a:ea typeface="Montserrat"/>
                <a:cs typeface="Montserrat"/>
                <a:sym typeface="Montserrat"/>
              </a:rPr>
              <a:t>Как пользоваться сервисом?</a:t>
            </a:r>
            <a:endParaRPr b="1"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000">
                <a:latin typeface="Montserrat"/>
                <a:ea typeface="Montserrat"/>
                <a:cs typeface="Montserrat"/>
                <a:sym typeface="Montserrat"/>
              </a:rPr>
              <a:t>Подробная инструкция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2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2" name="Google Shape;212;p34"/>
          <p:cNvPicPr preferRelativeResize="0"/>
          <p:nvPr/>
        </p:nvPicPr>
        <p:blipFill rotWithShape="1">
          <a:blip r:embed="rId5">
            <a:alphaModFix/>
          </a:blip>
          <a:srcRect b="2910" l="0" r="0" t="2910"/>
          <a:stretch/>
        </p:blipFill>
        <p:spPr>
          <a:xfrm>
            <a:off x="6634200" y="742775"/>
            <a:ext cx="1903601" cy="3882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4"/>
          <p:cNvPicPr preferRelativeResize="0"/>
          <p:nvPr/>
        </p:nvPicPr>
        <p:blipFill rotWithShape="1">
          <a:blip r:embed="rId4">
            <a:alphaModFix/>
          </a:blip>
          <a:srcRect b="19907" l="12373" r="22399" t="16952"/>
          <a:stretch/>
        </p:blipFill>
        <p:spPr>
          <a:xfrm>
            <a:off x="6101600" y="363575"/>
            <a:ext cx="2566264" cy="4416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0F2E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rgbClr val="2B126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9" name="Google Shape;219;p35"/>
          <p:cNvSpPr txBox="1"/>
          <p:nvPr>
            <p:ph idx="2" type="body"/>
          </p:nvPr>
        </p:nvSpPr>
        <p:spPr>
          <a:xfrm>
            <a:off x="335125" y="2373000"/>
            <a:ext cx="5030400" cy="29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600">
                <a:latin typeface="Montserrat"/>
                <a:ea typeface="Montserrat"/>
                <a:cs typeface="Montserrat"/>
                <a:sym typeface="Montserrat"/>
              </a:rPr>
              <a:t>Шаг №4</a:t>
            </a:r>
            <a:endParaRPr b="1"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>
                <a:latin typeface="Montserrat"/>
                <a:ea typeface="Montserrat"/>
                <a:cs typeface="Montserrat"/>
                <a:sym typeface="Montserrat"/>
              </a:rPr>
              <a:t>После этого, ваша просьба появится в каталоге просьб. Ее будут видеть все пользователи вашего города, которые зарегистрированы в сервисе.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>
                <a:latin typeface="Montserrat"/>
                <a:ea typeface="Montserrat"/>
                <a:cs typeface="Montserrat"/>
                <a:sym typeface="Montserrat"/>
              </a:rPr>
              <a:t>В разделе «Отклики» , вы сможете увидеть тех, кто откликнулся на вашу просьбу и выбрать себе исполнителя.</a:t>
            </a:r>
            <a:r>
              <a:rPr lang="ru" sz="16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0" name="Google Shape;220;p35"/>
          <p:cNvSpPr txBox="1"/>
          <p:nvPr/>
        </p:nvSpPr>
        <p:spPr>
          <a:xfrm>
            <a:off x="2418700" y="358312"/>
            <a:ext cx="4936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2B126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21" name="Google Shape;22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826" y="233974"/>
            <a:ext cx="1713425" cy="52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5"/>
          <p:cNvPicPr preferRelativeResize="0"/>
          <p:nvPr/>
        </p:nvPicPr>
        <p:blipFill rotWithShape="1">
          <a:blip r:embed="rId4">
            <a:alphaModFix/>
          </a:blip>
          <a:srcRect b="-940" l="84510" r="-84510" t="940"/>
          <a:stretch/>
        </p:blipFill>
        <p:spPr>
          <a:xfrm>
            <a:off x="6568341" y="0"/>
            <a:ext cx="289321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5"/>
          <p:cNvSpPr txBox="1"/>
          <p:nvPr/>
        </p:nvSpPr>
        <p:spPr>
          <a:xfrm>
            <a:off x="7139575" y="42608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37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35"/>
          <p:cNvSpPr txBox="1"/>
          <p:nvPr>
            <p:ph idx="2" type="body"/>
          </p:nvPr>
        </p:nvSpPr>
        <p:spPr>
          <a:xfrm>
            <a:off x="335125" y="1078500"/>
            <a:ext cx="67533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000">
                <a:latin typeface="Montserrat"/>
                <a:ea typeface="Montserrat"/>
                <a:cs typeface="Montserrat"/>
                <a:sym typeface="Montserrat"/>
              </a:rPr>
              <a:t>Как пользоваться сервисом?</a:t>
            </a:r>
            <a:endParaRPr b="1"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000">
                <a:latin typeface="Montserrat"/>
                <a:ea typeface="Montserrat"/>
                <a:cs typeface="Montserrat"/>
                <a:sym typeface="Montserrat"/>
              </a:rPr>
              <a:t>Подробная инструкция</a:t>
            </a:r>
            <a:endParaRPr b="1" sz="22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5" name="Google Shape;225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66614" y="635500"/>
            <a:ext cx="1862021" cy="403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5"/>
          <p:cNvPicPr preferRelativeResize="0"/>
          <p:nvPr/>
        </p:nvPicPr>
        <p:blipFill rotWithShape="1">
          <a:blip r:embed="rId4">
            <a:alphaModFix/>
          </a:blip>
          <a:srcRect b="19907" l="12373" r="22399" t="16952"/>
          <a:stretch/>
        </p:blipFill>
        <p:spPr>
          <a:xfrm>
            <a:off x="6132225" y="363575"/>
            <a:ext cx="2566264" cy="4416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0F2E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rgbClr val="2B126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2" name="Google Shape;232;p36"/>
          <p:cNvSpPr txBox="1"/>
          <p:nvPr>
            <p:ph idx="2" type="body"/>
          </p:nvPr>
        </p:nvSpPr>
        <p:spPr>
          <a:xfrm>
            <a:off x="260650" y="1199638"/>
            <a:ext cx="67533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000">
                <a:latin typeface="Montserrat"/>
                <a:ea typeface="Montserrat"/>
                <a:cs typeface="Montserrat"/>
                <a:sym typeface="Montserrat"/>
              </a:rPr>
              <a:t>Присоединяйтесь к нашему приложению!</a:t>
            </a:r>
            <a:endParaRPr b="1"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000">
                <a:latin typeface="Montserrat"/>
                <a:ea typeface="Montserrat"/>
                <a:cs typeface="Montserrat"/>
                <a:sym typeface="Montserrat"/>
              </a:rPr>
              <a:t>Добро – это взаимно!</a:t>
            </a:r>
            <a:endParaRPr b="1"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3" name="Google Shape;233;p36"/>
          <p:cNvSpPr txBox="1"/>
          <p:nvPr/>
        </p:nvSpPr>
        <p:spPr>
          <a:xfrm>
            <a:off x="2418700" y="358312"/>
            <a:ext cx="4936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2B126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34" name="Google Shape;23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826" y="233974"/>
            <a:ext cx="1713425" cy="52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6"/>
          <p:cNvPicPr preferRelativeResize="0"/>
          <p:nvPr/>
        </p:nvPicPr>
        <p:blipFill rotWithShape="1">
          <a:blip r:embed="rId4">
            <a:alphaModFix/>
          </a:blip>
          <a:srcRect b="-940" l="84510" r="-84510" t="940"/>
          <a:stretch/>
        </p:blipFill>
        <p:spPr>
          <a:xfrm>
            <a:off x="6502491" y="-16600"/>
            <a:ext cx="289321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6"/>
          <p:cNvSpPr txBox="1"/>
          <p:nvPr/>
        </p:nvSpPr>
        <p:spPr>
          <a:xfrm>
            <a:off x="7139575" y="42608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37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7" name="Google Shape;237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56675" y="2737825"/>
            <a:ext cx="2405674" cy="240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45450" y="2183925"/>
            <a:ext cx="2306175" cy="230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